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2" r:id="rId5"/>
    <p:sldId id="261" r:id="rId6"/>
    <p:sldId id="263" r:id="rId7"/>
    <p:sldId id="264" r:id="rId8"/>
    <p:sldId id="266" r:id="rId9"/>
    <p:sldId id="265" r:id="rId10"/>
    <p:sldId id="268" r:id="rId11"/>
    <p:sldId id="267" r:id="rId12"/>
    <p:sldId id="269" r:id="rId13"/>
    <p:sldId id="270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80" r:id="rId23"/>
    <p:sldId id="27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F37C4-4276-4B90-9697-4AEC96C0F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228E3B-BC10-4A88-A44C-E52E7CEAB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3C9CC1-6AA6-4E7E-9D27-0EB0A0779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8E6D7-D5CF-46BA-BD49-0C525FFBD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9F5F7E-6565-48A6-90A2-36FCC4BE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26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F5EB38-C406-4E0E-A7C2-BCFAAC91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6780A9-A39A-443F-B3EB-A0C8B0D1D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7166F7-8B48-40B7-9AB8-024BAEF3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4B173E-0E7F-4AE2-9842-2896EB68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1D1CF2-F7A0-474C-BAB0-0146F119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75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603F0C5-409C-4521-9C68-267212CC7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F97A15F-DD34-4AD6-8EC3-0ED0B1DCE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C67588-3730-434E-84B1-14322FC7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C91ECC-3CE2-43EF-AD0A-DC0EB1B29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06369D-D283-4E45-A144-28A0420F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29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067E79-8D57-4029-892A-2602A586D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43EB02-AB2F-4863-9E8F-C2061158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D44621-7B6C-4A72-A586-1F542E0B9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5523B6-448A-4814-8465-7449BBC5C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7F8939-E0A1-43E6-A01A-0499AC9F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26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142E6-DBF4-4AE3-9B83-BA1C79CA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B01F37-17D2-44F5-ABB3-4D735A604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371335-DED0-4953-8B03-9322B4F43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FF27CD-DDB0-4F07-8EAB-56B74208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65DD39-4378-4C9E-AEEF-69074352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53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777B10-68C7-470C-A100-6A4155DB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8D8663-0E73-4621-B608-46DAD7A6F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8E9505-17C1-4C87-8ED0-EE6BE1B95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7258AC-4F87-43BA-A07B-91347B7BF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173532-51E8-44AE-B66F-4C1A8DEE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44ACEA-9D75-4300-A9A0-EC971A18B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2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ACE64-4511-485B-AFB1-5DD7F5518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5F8E56-B729-4A64-9220-CEB5C7091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7B6B72-2458-44E5-9062-44D470725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1B5FB0A-9DA4-4443-ABC3-99A58930F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A28C12-6482-4597-AD65-665412B85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209029-3CF9-414D-A90C-F75F00B57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1F049C7-7728-4685-A495-DAE3B92F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3D4EFD-1FD1-4B3B-9D67-6D0F58E0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64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4A37E-5FBC-4C8B-ABAE-E717CA2F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0CB1A4-46CF-4CA5-94E1-BE1316F4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4D4608-B87F-4550-B698-89FD2EB8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801FAA-BB7D-40CF-89C7-C0CD992A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1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3EF905-A0A4-455E-9729-C12F0469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5B5A6F-4125-4666-8897-2626A2D8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F020C-336A-42BD-84CA-675BDDCD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47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E4D34-D586-4B61-8CAE-3D4C4EE83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1D0B6D-5DC9-441E-9CF5-B8D67DB2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C70FC0-E5A8-4CD4-B1AD-223A9F28A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EF4722-2A68-40C9-AB9D-59FF7E54D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737E0B-89FC-42E3-985F-0B3AFFAB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E4B715-E136-48A4-AC39-82188F86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33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5E6BE1-6A85-4615-99FC-BBE0EDFD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2BED7C3-652A-42D7-83B8-A94F077B0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6D49AA-6C36-4280-A5FF-7EAF52A1A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A4DED1-7C45-49EB-8CFC-25D9866EF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4EB337-52E2-4DA4-ABD3-6098D08C2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26B1C-3031-4615-A423-D0C729D8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09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D6E3235-F8FA-48AA-A228-431D607E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DD6C32-332D-4714-9CC3-96C2D9723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92AD29-A790-4D4D-BB65-6167AC15A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D9C27-F0D1-4080-A457-50C69B44F447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3475C2-1B15-4104-8EAA-FE0AF8B2A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386DE-975B-4744-9021-0FFDC5BFD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4CCA8-08D2-4DE4-BFAE-BCB060643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74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://www.alignement.com/gallery/photos/petit_duc_macul_11_parc_summit_11_02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510F99-EE15-43D8-A7E8-2EEABFDA3B2D}"/>
              </a:ext>
            </a:extLst>
          </p:cNvPr>
          <p:cNvSpPr/>
          <p:nvPr/>
        </p:nvSpPr>
        <p:spPr>
          <a:xfrm>
            <a:off x="0" y="13229"/>
            <a:ext cx="12251267" cy="6858000"/>
          </a:xfrm>
          <a:prstGeom prst="rect">
            <a:avLst/>
          </a:prstGeom>
          <a:solidFill>
            <a:srgbClr val="F9FA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4032D43-CB78-4675-876B-6BAFF77B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b="8691"/>
          <a:stretch/>
        </p:blipFill>
        <p:spPr>
          <a:xfrm>
            <a:off x="0" y="1837267"/>
            <a:ext cx="7577665" cy="50207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3603723" y="1430867"/>
            <a:ext cx="7137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Sitka Small Semibold" pitchFamily="2" charset="0"/>
              </a:rPr>
              <a:t>FORMATION </a:t>
            </a:r>
          </a:p>
          <a:p>
            <a:pPr algn="ctr"/>
            <a:endParaRPr lang="fr-FR" sz="3600" dirty="0">
              <a:latin typeface="Sitka Small Semibold" pitchFamily="2" charset="0"/>
            </a:endParaRPr>
          </a:p>
          <a:p>
            <a:pPr algn="ctr"/>
            <a:r>
              <a:rPr lang="fr-FR" sz="3600" dirty="0">
                <a:latin typeface="Sitka Small Semibold" pitchFamily="2" charset="0"/>
              </a:rPr>
              <a:t>SUIVI DES RAPACES NOCTURNES</a:t>
            </a:r>
          </a:p>
          <a:p>
            <a:pPr algn="ctr"/>
            <a:endParaRPr lang="fr-FR" sz="3600" dirty="0">
              <a:latin typeface="Sitka Small Semibold" pitchFamily="2" charset="0"/>
            </a:endParaRPr>
          </a:p>
          <a:p>
            <a:pPr algn="ctr"/>
            <a:r>
              <a:rPr lang="fr-FR" sz="3600" dirty="0">
                <a:latin typeface="Sitka Small Semibold" pitchFamily="2" charset="0"/>
              </a:rPr>
              <a:t> </a:t>
            </a:r>
          </a:p>
          <a:p>
            <a:pPr algn="ctr"/>
            <a:r>
              <a:rPr lang="fr-FR" sz="2800" dirty="0">
                <a:latin typeface="Sitka Small Semibold" pitchFamily="2" charset="0"/>
              </a:rPr>
              <a:t>4 MARS 2022</a:t>
            </a:r>
          </a:p>
        </p:txBody>
      </p:sp>
    </p:spTree>
    <p:extLst>
      <p:ext uri="{BB962C8B-B14F-4D97-AF65-F5344CB8AC3E}">
        <p14:creationId xmlns:p14="http://schemas.microsoft.com/office/powerpoint/2010/main" val="127296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Le Hibou moyen-duc (</a:t>
            </a:r>
            <a:r>
              <a:rPr lang="fr-FR" sz="2000" i="1" dirty="0" err="1">
                <a:latin typeface="Sitka Small Semibold" pitchFamily="2" charset="0"/>
              </a:rPr>
              <a:t>Asio</a:t>
            </a:r>
            <a:r>
              <a:rPr lang="fr-FR" sz="2000" i="1" dirty="0">
                <a:latin typeface="Sitka Small Semibold" pitchFamily="2" charset="0"/>
              </a:rPr>
              <a:t> </a:t>
            </a:r>
            <a:r>
              <a:rPr lang="fr-FR" sz="2000" i="1" dirty="0" err="1">
                <a:latin typeface="Sitka Small Semibold" pitchFamily="2" charset="0"/>
              </a:rPr>
              <a:t>otus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974156-F5CB-46E0-9E3E-D950C04E7E86}"/>
              </a:ext>
            </a:extLst>
          </p:cNvPr>
          <p:cNvSpPr txBox="1"/>
          <p:nvPr/>
        </p:nvSpPr>
        <p:spPr>
          <a:xfrm>
            <a:off x="1124964" y="3100070"/>
            <a:ext cx="61349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1800" dirty="0">
                <a:latin typeface="Sitka Small Semibold" pitchFamily="2" charset="0"/>
              </a:rPr>
              <a:t>Le plus commun des hiboux de France</a:t>
            </a:r>
          </a:p>
          <a:p>
            <a:endParaRPr lang="fr-FR" sz="1800" dirty="0">
              <a:latin typeface="Sitka Small Semibold" pitchFamily="2" charset="0"/>
            </a:endParaRPr>
          </a:p>
          <a:p>
            <a:endParaRPr lang="fr-FR" sz="1800" dirty="0">
              <a:latin typeface="Sitka Small Semibold" pitchFamily="2" charset="0"/>
            </a:endParaRPr>
          </a:p>
          <a:p>
            <a:pPr marL="3543300" lvl="7" indent="-342900">
              <a:buFontTx/>
              <a:buChar char="-"/>
            </a:pPr>
            <a:r>
              <a:rPr lang="fr-FR" dirty="0">
                <a:latin typeface="Sitka Small Semibold" pitchFamily="2" charset="0"/>
              </a:rPr>
              <a:t>En hiver : Grands rassemblements diurnes pouvant aller jusqu’à 100 individus</a:t>
            </a:r>
          </a:p>
          <a:p>
            <a:pPr marL="342900" indent="-342900">
              <a:buFontTx/>
              <a:buChar char="-"/>
            </a:pPr>
            <a:endParaRPr lang="fr-FR" sz="1800" dirty="0">
              <a:latin typeface="Sitka Small Semibold" pitchFamily="2" charset="0"/>
            </a:endParaRPr>
          </a:p>
          <a:p>
            <a:endParaRPr lang="fr-FR" sz="1800" dirty="0">
              <a:latin typeface="Sitka Small Semibold" pitchFamily="2" charset="0"/>
            </a:endParaRPr>
          </a:p>
          <a:p>
            <a:pPr marL="3543300" lvl="7" indent="-342900">
              <a:buFontTx/>
              <a:buChar char="-"/>
            </a:pPr>
            <a:r>
              <a:rPr lang="fr-FR" dirty="0">
                <a:latin typeface="Sitka Small Semibold" pitchFamily="2" charset="0"/>
              </a:rPr>
              <a:t>Chant et cris très discrets</a:t>
            </a:r>
          </a:p>
          <a:p>
            <a:pPr marL="3543300" lvl="7" indent="-342900">
              <a:buFontTx/>
              <a:buChar char="-"/>
            </a:pPr>
            <a:endParaRPr lang="fr-FR" dirty="0">
              <a:latin typeface="Sitka Small Semibold" pitchFamily="2" charset="0"/>
            </a:endParaRPr>
          </a:p>
          <a:p>
            <a:endParaRPr lang="fr-FR" dirty="0"/>
          </a:p>
        </p:txBody>
      </p:sp>
      <p:pic>
        <p:nvPicPr>
          <p:cNvPr id="12" name="Picture 8" descr="Hibou moyen-duc © Marcel Van der Tol">
            <a:extLst>
              <a:ext uri="{FF2B5EF4-FFF2-40B4-BE49-F238E27FC236}">
                <a16:creationId xmlns:a16="http://schemas.microsoft.com/office/drawing/2014/main" id="{22479BA4-176C-4FDF-9D4F-3D26A6CA2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0048" r="30228" b="4167"/>
          <a:stretch/>
        </p:blipFill>
        <p:spPr bwMode="auto">
          <a:xfrm>
            <a:off x="7447547" y="0"/>
            <a:ext cx="47444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711AD7-73DD-423D-A63D-5D4539E8E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58379"/>
            <a:ext cx="4260548" cy="2696666"/>
          </a:xfrm>
          <a:prstGeom prst="rect">
            <a:avLst/>
          </a:prstGeom>
        </p:spPr>
      </p:pic>
      <p:pic>
        <p:nvPicPr>
          <p:cNvPr id="2" name="hibou moyen-duc">
            <a:hlinkClick r:id="" action="ppaction://media"/>
            <a:extLst>
              <a:ext uri="{FF2B5EF4-FFF2-40B4-BE49-F238E27FC236}">
                <a16:creationId xmlns:a16="http://schemas.microsoft.com/office/drawing/2014/main" id="{227609A3-80CA-41B6-9AD4-2BC380CEF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72" y="3417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97"/>
    </mc:Choice>
    <mc:Fallback xmlns="">
      <p:transition spd="slow" advTm="12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710587E5-60C5-4765-B963-02D3CEAD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831" y="2906834"/>
            <a:ext cx="5914744" cy="350480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rgbClr val="BDB9D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b="1" dirty="0">
                <a:latin typeface="Sitka Small Semibold" pitchFamily="2" charset="0"/>
              </a:rPr>
              <a:t>Fiche signalétique</a:t>
            </a:r>
            <a:endParaRPr lang="fr-FR" altLang="fr-FR" b="1" u="sng" dirty="0">
              <a:latin typeface="Sitka Small Semibold" pitchFamily="2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dirty="0">
                <a:latin typeface="Sitka Small Semibold" pitchFamily="2" charset="0"/>
              </a:rPr>
              <a:t>Longueur : 34 – 42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Poids : 300 - 500 g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Envergure : 90 - 109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Longévité : 10 - 15 ans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Habitat : Prairies, friches herbeuses, marais, jeunes plantations et autres milieux ouverts comparables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Le Hibou des marais (</a:t>
            </a:r>
            <a:r>
              <a:rPr lang="fr-FR" sz="2000" i="1" dirty="0" err="1">
                <a:latin typeface="Sitka Small Semibold" pitchFamily="2" charset="0"/>
              </a:rPr>
              <a:t>Asio</a:t>
            </a:r>
            <a:r>
              <a:rPr lang="fr-FR" sz="2000" i="1" dirty="0">
                <a:latin typeface="Sitka Small Semibold" pitchFamily="2" charset="0"/>
              </a:rPr>
              <a:t> </a:t>
            </a:r>
            <a:r>
              <a:rPr lang="fr-FR" sz="2000" i="1" dirty="0" err="1">
                <a:latin typeface="Sitka Small Semibold" pitchFamily="2" charset="0"/>
              </a:rPr>
              <a:t>flammeus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1553DB-EA54-4FDB-87A2-DDEDA4E463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29435" b="255"/>
          <a:stretch/>
        </p:blipFill>
        <p:spPr>
          <a:xfrm>
            <a:off x="7612548" y="0"/>
            <a:ext cx="4579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20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Le Hibou des marais (</a:t>
            </a:r>
            <a:r>
              <a:rPr lang="fr-FR" sz="2000" i="1" dirty="0" err="1">
                <a:latin typeface="Sitka Small Semibold" pitchFamily="2" charset="0"/>
              </a:rPr>
              <a:t>Asio</a:t>
            </a:r>
            <a:r>
              <a:rPr lang="fr-FR" sz="2000" i="1" dirty="0">
                <a:latin typeface="Sitka Small Semibold" pitchFamily="2" charset="0"/>
              </a:rPr>
              <a:t> </a:t>
            </a:r>
            <a:r>
              <a:rPr lang="fr-FR" sz="2000" i="1" dirty="0" err="1">
                <a:latin typeface="Sitka Small Semibold" pitchFamily="2" charset="0"/>
              </a:rPr>
              <a:t>flammeus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F3E44-4694-4562-8B29-624E80C9C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/>
          <a:stretch>
            <a:fillRect/>
          </a:stretch>
        </p:blipFill>
        <p:spPr bwMode="auto">
          <a:xfrm>
            <a:off x="7395781" y="0"/>
            <a:ext cx="4796219" cy="384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6E4C6B4-9602-4C3A-8D15-6BDD2246CF69}"/>
              </a:ext>
            </a:extLst>
          </p:cNvPr>
          <p:cNvSpPr txBox="1"/>
          <p:nvPr/>
        </p:nvSpPr>
        <p:spPr>
          <a:xfrm>
            <a:off x="996397" y="3076964"/>
            <a:ext cx="62635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1800" dirty="0">
                <a:latin typeface="Sitka Small Semibold" pitchFamily="2" charset="0"/>
              </a:rPr>
              <a:t>Rapace nocturne le plus visible en plein jour</a:t>
            </a:r>
          </a:p>
          <a:p>
            <a:endParaRPr lang="fr-FR" sz="1800" dirty="0">
              <a:latin typeface="Sitka Small Semibold" pitchFamily="2" charset="0"/>
            </a:endParaRPr>
          </a:p>
          <a:p>
            <a:pPr marL="342900" indent="-342900">
              <a:buFontTx/>
              <a:buChar char="-"/>
            </a:pPr>
            <a:r>
              <a:rPr lang="fr-FR" sz="1800" dirty="0">
                <a:latin typeface="Sitka Small Semibold" pitchFamily="2" charset="0"/>
              </a:rPr>
              <a:t>En hiver : Grands rassemblements en dortoirs pouvant aller jusqu’à 100 individus</a:t>
            </a:r>
          </a:p>
          <a:p>
            <a:pPr marL="342900" indent="-342900">
              <a:buFontTx/>
              <a:buChar char="-"/>
            </a:pPr>
            <a:endParaRPr lang="fr-FR" sz="1800" dirty="0">
              <a:latin typeface="Sitka Small Semibold" pitchFamily="2" charset="0"/>
            </a:endParaRPr>
          </a:p>
          <a:p>
            <a:endParaRPr lang="fr-FR" sz="1800" dirty="0">
              <a:latin typeface="Sitka Small Semibold" pitchFamily="2" charset="0"/>
            </a:endParaRPr>
          </a:p>
          <a:p>
            <a:pPr marL="3086100" lvl="6" indent="-342900">
              <a:buFontTx/>
              <a:buChar char="-"/>
            </a:pPr>
            <a:r>
              <a:rPr lang="fr-FR" dirty="0">
                <a:latin typeface="Sitka Small Semibold" pitchFamily="2" charset="0"/>
              </a:rPr>
              <a:t>Effectifs directement liés aux fluctuations de campagnols</a:t>
            </a:r>
          </a:p>
          <a:p>
            <a:pPr marL="342900" indent="-342900">
              <a:buFontTx/>
              <a:buChar char="-"/>
            </a:pPr>
            <a:endParaRPr lang="fr-FR" sz="1800" dirty="0">
              <a:latin typeface="Sitka Small Semibold" pitchFamily="2" charset="0"/>
            </a:endParaRPr>
          </a:p>
          <a:p>
            <a:endParaRPr lang="fr-FR" dirty="0"/>
          </a:p>
        </p:txBody>
      </p:sp>
      <p:pic>
        <p:nvPicPr>
          <p:cNvPr id="13" name="Picture 1031" descr="Asio flammeus UK: Short-eared Owl DE: Sumpfohreule FR: Hibou des marais ES: Lechuza Campestre CZ: kalous pustovka DA: Mosehornugle DU: Velduil FI: Suopöllö LV: Purva puce NO: Jordugle SE: Jorduggla PL: Sowa b³otna SK: myšiarka moèiarna HU: Reti fülesbagoly EE: Sooräts TR: Kir baykuºu IT: Gufo di palude Mussol emigrant Zingira-hontza">
            <a:extLst>
              <a:ext uri="{FF2B5EF4-FFF2-40B4-BE49-F238E27FC236}">
                <a16:creationId xmlns:a16="http://schemas.microsoft.com/office/drawing/2014/main" id="{CEF55B75-03F2-45AF-AD62-5AF7CF28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15704"/>
          <a:stretch>
            <a:fillRect/>
          </a:stretch>
        </p:blipFill>
        <p:spPr bwMode="auto">
          <a:xfrm>
            <a:off x="7395781" y="3710405"/>
            <a:ext cx="4796219" cy="314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0912E0-48D5-42DD-9E71-B620AA987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35905"/>
            <a:ext cx="3614324" cy="2322095"/>
          </a:xfrm>
          <a:prstGeom prst="rect">
            <a:avLst/>
          </a:prstGeom>
        </p:spPr>
      </p:pic>
      <p:pic>
        <p:nvPicPr>
          <p:cNvPr id="2" name="hibou des marais">
            <a:hlinkClick r:id="" action="ppaction://media"/>
            <a:extLst>
              <a:ext uri="{FF2B5EF4-FFF2-40B4-BE49-F238E27FC236}">
                <a16:creationId xmlns:a16="http://schemas.microsoft.com/office/drawing/2014/main" id="{261DB1DD-06C9-4F2C-9922-6F339BB99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399" y="3710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20"/>
    </mc:Choice>
    <mc:Fallback xmlns="">
      <p:transition spd="slow" advTm="7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710587E5-60C5-4765-B963-02D3CEAD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831" y="2906834"/>
            <a:ext cx="5914744" cy="350480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rgbClr val="BDB9D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b="1" dirty="0">
                <a:latin typeface="Sitka Small Semibold" pitchFamily="2" charset="0"/>
              </a:rPr>
              <a:t>Fiche signalétique</a:t>
            </a:r>
            <a:endParaRPr lang="fr-FR" altLang="fr-FR" b="1" u="sng" dirty="0">
              <a:latin typeface="Sitka Small Semibold" pitchFamily="2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dirty="0">
                <a:latin typeface="Sitka Small Semibold" pitchFamily="2" charset="0"/>
              </a:rPr>
              <a:t>Longueur : 20 – 24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Poids : 60 – 145 g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Envergure : 49 – 54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Longévité : Jusqu’à 10 ans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Habitat : Petites villes, villages, zones boisées, souvent près des vieux bâtiments et des cimetières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Le Petit-duc scops (</a:t>
            </a:r>
            <a:r>
              <a:rPr lang="fr-FR" sz="2000" i="1" dirty="0" err="1">
                <a:latin typeface="Sitka Small Semibold" pitchFamily="2" charset="0"/>
              </a:rPr>
              <a:t>Otus</a:t>
            </a:r>
            <a:r>
              <a:rPr lang="fr-FR" sz="2000" i="1" dirty="0">
                <a:latin typeface="Sitka Small Semibold" pitchFamily="2" charset="0"/>
              </a:rPr>
              <a:t> scops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pic>
        <p:nvPicPr>
          <p:cNvPr id="9" name="Picture 6" descr="Petit-duc scops © Yvonnik Lhomer">
            <a:extLst>
              <a:ext uri="{FF2B5EF4-FFF2-40B4-BE49-F238E27FC236}">
                <a16:creationId xmlns:a16="http://schemas.microsoft.com/office/drawing/2014/main" id="{11DDDDB9-66CA-4BC0-A1E2-2A0661C65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966" t="6667" r="18095" b="4762"/>
          <a:stretch/>
        </p:blipFill>
        <p:spPr bwMode="auto">
          <a:xfrm>
            <a:off x="7724275" y="0"/>
            <a:ext cx="44677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350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Le Petit-duc scops (</a:t>
            </a:r>
            <a:r>
              <a:rPr lang="fr-FR" sz="2000" i="1" dirty="0" err="1">
                <a:latin typeface="Sitka Small Semibold" pitchFamily="2" charset="0"/>
              </a:rPr>
              <a:t>Otus</a:t>
            </a:r>
            <a:r>
              <a:rPr lang="fr-FR" sz="2000" i="1" dirty="0">
                <a:latin typeface="Sitka Small Semibold" pitchFamily="2" charset="0"/>
              </a:rPr>
              <a:t> scops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E4C6B4-9602-4C3A-8D15-6BDD2246CF69}"/>
              </a:ext>
            </a:extLst>
          </p:cNvPr>
          <p:cNvSpPr txBox="1"/>
          <p:nvPr/>
        </p:nvSpPr>
        <p:spPr>
          <a:xfrm>
            <a:off x="1336556" y="3198388"/>
            <a:ext cx="61592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1800" dirty="0">
                <a:latin typeface="Sitka Small Semibold" pitchFamily="2" charset="0"/>
              </a:rPr>
              <a:t>Grand migrateur : Passe l’hiver en Afrique tropicale, au sud du Sahara</a:t>
            </a:r>
          </a:p>
          <a:p>
            <a:pPr marL="342900" indent="-342900">
              <a:buFontTx/>
              <a:buChar char="-"/>
            </a:pPr>
            <a:endParaRPr lang="fr-FR" sz="1800" dirty="0">
              <a:latin typeface="Sitka Small Semibold" pitchFamily="2" charset="0"/>
            </a:endParaRPr>
          </a:p>
          <a:p>
            <a:endParaRPr lang="fr-FR" sz="1800" dirty="0">
              <a:latin typeface="Sitka Small Semibold" pitchFamily="2" charset="0"/>
            </a:endParaRPr>
          </a:p>
          <a:p>
            <a:pPr marL="3543300" lvl="7" indent="-342900">
              <a:buFontTx/>
              <a:buChar char="-"/>
            </a:pPr>
            <a:r>
              <a:rPr lang="fr-FR" dirty="0">
                <a:latin typeface="Sitka Small Semibold" pitchFamily="2" charset="0"/>
              </a:rPr>
              <a:t> Son chant : petite note flûtée qui peut se confondre avec l’Alyte accoucheur</a:t>
            </a:r>
          </a:p>
          <a:p>
            <a:endParaRPr lang="fr-FR" dirty="0"/>
          </a:p>
        </p:txBody>
      </p:sp>
      <p:pic>
        <p:nvPicPr>
          <p:cNvPr id="10" name="Picture 7" descr="Otus scops UK: Scops Owl DE: Zwergohreule FR: Petit-duc scops ES: Autillo Europeo CZ: výreèek malý DA: Dvarghornugle DU: Dwergooruil FI: Kyläpöllönen TR: ishakkuºu IT: Assiolo  NO: Dverghornugle SE: Dvärguvl PL: Syczek HU: Füleskuvik SK: výrik lesný obyèajný PT: Mocho-d'orelhas">
            <a:extLst>
              <a:ext uri="{FF2B5EF4-FFF2-40B4-BE49-F238E27FC236}">
                <a16:creationId xmlns:a16="http://schemas.microsoft.com/office/drawing/2014/main" id="{1EEFD340-7A62-4CD3-B71E-3D3E7440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1715" b="15334"/>
          <a:stretch>
            <a:fillRect/>
          </a:stretch>
        </p:blipFill>
        <p:spPr bwMode="auto">
          <a:xfrm>
            <a:off x="7790309" y="-1"/>
            <a:ext cx="4401691" cy="37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ttp://www.alignement.com/albums/photos/petit_duc_macul_11_parc_summit_11_02.jpg">
            <a:hlinkClick r:id="rId6"/>
            <a:extLst>
              <a:ext uri="{FF2B5EF4-FFF2-40B4-BE49-F238E27FC236}">
                <a16:creationId xmlns:a16="http://schemas.microsoft.com/office/drawing/2014/main" id="{F0EAD28B-B66E-4583-A360-C785C1E52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0308" y="3556732"/>
            <a:ext cx="4401691" cy="330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F8A485-9221-4F8F-9253-466B5B1E86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75550"/>
            <a:ext cx="4281137" cy="2815439"/>
          </a:xfrm>
          <a:prstGeom prst="rect">
            <a:avLst/>
          </a:prstGeom>
        </p:spPr>
      </p:pic>
      <p:pic>
        <p:nvPicPr>
          <p:cNvPr id="13" name="petit-duc scops">
            <a:hlinkClick r:id="" action="ppaction://media"/>
            <a:extLst>
              <a:ext uri="{FF2B5EF4-FFF2-40B4-BE49-F238E27FC236}">
                <a16:creationId xmlns:a16="http://schemas.microsoft.com/office/drawing/2014/main" id="{367A0B42-CADF-4E97-9B50-DF4FCE672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231" y="333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710587E5-60C5-4765-B963-02D3CEAD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831" y="2906834"/>
            <a:ext cx="5914744" cy="30893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rgbClr val="BDB9D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b="1" dirty="0">
                <a:latin typeface="Sitka Small Semibold" pitchFamily="2" charset="0"/>
              </a:rPr>
              <a:t>Fiche signalétique</a:t>
            </a:r>
            <a:endParaRPr lang="fr-FR" altLang="fr-FR" b="1" u="sng" dirty="0">
              <a:latin typeface="Sitka Small Semibold" pitchFamily="2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dirty="0">
                <a:latin typeface="Sitka Small Semibold" pitchFamily="2" charset="0"/>
              </a:rPr>
              <a:t>Longueur : 22 – 27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Poids : 124 – 198 g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Envergure : 57 – 61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Longévité : Jusqu’à 10 ans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Habitat : Bocages et vergers avec des vieux arbres et bâtiments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La Chevêche d’Athéna (</a:t>
            </a:r>
            <a:r>
              <a:rPr lang="fr-FR" sz="2000" i="1" dirty="0" err="1">
                <a:latin typeface="Sitka Small Semibold" pitchFamily="2" charset="0"/>
              </a:rPr>
              <a:t>Athene</a:t>
            </a:r>
            <a:r>
              <a:rPr lang="fr-FR" sz="2000" i="1" dirty="0">
                <a:latin typeface="Sitka Small Semibold" pitchFamily="2" charset="0"/>
              </a:rPr>
              <a:t> </a:t>
            </a:r>
            <a:r>
              <a:rPr lang="fr-FR" sz="2000" i="1" dirty="0" err="1">
                <a:latin typeface="Sitka Small Semibold" pitchFamily="2" charset="0"/>
              </a:rPr>
              <a:t>noctua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15D382F-EC4E-40CB-A9C3-DA1C73E4D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5" r="22306" b="587"/>
          <a:stretch/>
        </p:blipFill>
        <p:spPr>
          <a:xfrm>
            <a:off x="7632204" y="0"/>
            <a:ext cx="455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2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La Chevêche d’Athéna (</a:t>
            </a:r>
            <a:r>
              <a:rPr lang="fr-FR" sz="2000" i="1" dirty="0" err="1">
                <a:latin typeface="Sitka Small Semibold" pitchFamily="2" charset="0"/>
              </a:rPr>
              <a:t>Athene</a:t>
            </a:r>
            <a:r>
              <a:rPr lang="fr-FR" sz="2000" i="1" dirty="0">
                <a:latin typeface="Sitka Small Semibold" pitchFamily="2" charset="0"/>
              </a:rPr>
              <a:t> </a:t>
            </a:r>
            <a:r>
              <a:rPr lang="fr-FR" sz="2000" i="1" dirty="0" err="1">
                <a:latin typeface="Sitka Small Semibold" pitchFamily="2" charset="0"/>
              </a:rPr>
              <a:t>noctua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E4C6B4-9602-4C3A-8D15-6BDD2246CF69}"/>
              </a:ext>
            </a:extLst>
          </p:cNvPr>
          <p:cNvSpPr txBox="1"/>
          <p:nvPr/>
        </p:nvSpPr>
        <p:spPr>
          <a:xfrm>
            <a:off x="1522036" y="2698669"/>
            <a:ext cx="61113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1800" dirty="0">
                <a:latin typeface="Sitka Small Semibold" pitchFamily="2" charset="0"/>
              </a:rPr>
              <a:t>Symbole de la sagesse et de la guerre chez les grecs</a:t>
            </a:r>
          </a:p>
          <a:p>
            <a:pPr marL="342900" indent="-342900">
              <a:buFontTx/>
              <a:buChar char="-"/>
            </a:pPr>
            <a:endParaRPr lang="fr-FR" dirty="0">
              <a:latin typeface="Sitka Small Semibold" pitchFamily="2" charset="0"/>
            </a:endParaRPr>
          </a:p>
          <a:p>
            <a:pPr marL="342900" indent="-342900">
              <a:buFontTx/>
              <a:buChar char="-"/>
            </a:pPr>
            <a:r>
              <a:rPr lang="fr-FR" sz="1800" dirty="0">
                <a:latin typeface="Sitka Small Semibold" pitchFamily="2" charset="0"/>
              </a:rPr>
              <a:t>Peu farouche, peut être observée en pleine journée</a:t>
            </a:r>
          </a:p>
          <a:p>
            <a:pPr marL="342900" indent="-342900">
              <a:buFontTx/>
              <a:buChar char="-"/>
            </a:pPr>
            <a:endParaRPr lang="fr-FR" dirty="0">
              <a:latin typeface="Sitka Small Semibold" pitchFamily="2" charset="0"/>
            </a:endParaRPr>
          </a:p>
          <a:p>
            <a:pPr marL="342900" indent="-342900">
              <a:buFontTx/>
              <a:buChar char="-"/>
            </a:pPr>
            <a:endParaRPr lang="fr-FR" sz="1800" dirty="0">
              <a:latin typeface="Sitka Small Semibold" pitchFamily="2" charset="0"/>
            </a:endParaRPr>
          </a:p>
          <a:p>
            <a:pPr marL="342900" indent="-342900">
              <a:buFontTx/>
              <a:buChar char="-"/>
            </a:pPr>
            <a:endParaRPr lang="fr-FR" dirty="0">
              <a:latin typeface="Sitka Small Semibold" pitchFamily="2" charset="0"/>
            </a:endParaRPr>
          </a:p>
          <a:p>
            <a:pPr marL="3086100" lvl="6" indent="-342900">
              <a:buFontTx/>
              <a:buChar char="-"/>
            </a:pPr>
            <a:r>
              <a:rPr lang="fr-FR" dirty="0">
                <a:latin typeface="Sitka Small Semibold" pitchFamily="2" charset="0"/>
              </a:rPr>
              <a:t>Vol onduleux (comme le vol d’un pic)</a:t>
            </a:r>
          </a:p>
          <a:p>
            <a:endParaRPr lang="fr-FR" dirty="0"/>
          </a:p>
        </p:txBody>
      </p:sp>
      <p:pic>
        <p:nvPicPr>
          <p:cNvPr id="15" name="Picture 6" descr="C:\WINDOWS\Bureau\Sans titre - 1.jpg">
            <a:extLst>
              <a:ext uri="{FF2B5EF4-FFF2-40B4-BE49-F238E27FC236}">
                <a16:creationId xmlns:a16="http://schemas.microsoft.com/office/drawing/2014/main" id="{3EB75E13-0190-430B-A84F-7DF6A598A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2176" r="44400"/>
          <a:stretch/>
        </p:blipFill>
        <p:spPr bwMode="auto">
          <a:xfrm>
            <a:off x="7748337" y="0"/>
            <a:ext cx="4443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8C2CDF-4E2B-4436-B7B4-861CC60C99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95" t="29860" r="59934" b="17941"/>
          <a:stretch/>
        </p:blipFill>
        <p:spPr>
          <a:xfrm>
            <a:off x="0" y="4352551"/>
            <a:ext cx="4142111" cy="2505450"/>
          </a:xfrm>
          <a:prstGeom prst="rect">
            <a:avLst/>
          </a:prstGeom>
        </p:spPr>
      </p:pic>
      <p:pic>
        <p:nvPicPr>
          <p:cNvPr id="2" name="chevêche d'Athéna">
            <a:hlinkClick r:id="" action="ppaction://media"/>
            <a:extLst>
              <a:ext uri="{FF2B5EF4-FFF2-40B4-BE49-F238E27FC236}">
                <a16:creationId xmlns:a16="http://schemas.microsoft.com/office/drawing/2014/main" id="{724D482C-7950-4FD5-A1CA-486F6D220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418" y="3585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91"/>
    </mc:Choice>
    <mc:Fallback xmlns="">
      <p:transition spd="slow" advTm="15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356722"/>
            <a:ext cx="764884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Sitka Small Semibold" pitchFamily="2" charset="0"/>
              </a:rPr>
              <a:t>2 – Menaces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r>
              <a:rPr lang="fr-FR" sz="2000" dirty="0">
                <a:latin typeface="Sitka Small Semibold" pitchFamily="2" charset="0"/>
              </a:rPr>
              <a:t>En France, toutes  les espèces de rapaces nocturnes sont plus ou moins menacées.</a:t>
            </a:r>
          </a:p>
          <a:p>
            <a:endParaRPr lang="fr-FR" sz="2000" dirty="0">
              <a:latin typeface="Sitka Small Semibold" pitchFamily="2" charset="0"/>
            </a:endParaRPr>
          </a:p>
          <a:p>
            <a:r>
              <a:rPr lang="fr-FR" sz="2000" dirty="0">
                <a:latin typeface="Sitka Small Semibold" pitchFamily="2" charset="0"/>
                <a:cs typeface="Arial" charset="0"/>
              </a:rPr>
              <a:t>Principale cause : </a:t>
            </a:r>
          </a:p>
          <a:p>
            <a:r>
              <a:rPr lang="fr-FR" sz="2000" dirty="0">
                <a:latin typeface="Sitka Small Semibold" pitchFamily="2" charset="0"/>
                <a:cs typeface="Arial" charset="0"/>
              </a:rPr>
              <a:t> </a:t>
            </a:r>
          </a:p>
          <a:p>
            <a:pPr algn="ctr"/>
            <a:r>
              <a:rPr lang="fr-FR" sz="2000" b="1" dirty="0">
                <a:latin typeface="Sitka Small Semibold" pitchFamily="2" charset="0"/>
                <a:cs typeface="Arial" charset="0"/>
              </a:rPr>
              <a:t>Destruction et fragmentation de leurs milieux</a:t>
            </a:r>
          </a:p>
          <a:p>
            <a:endParaRPr lang="fr-FR" sz="2000" b="1" dirty="0">
              <a:latin typeface="Sitka Small Semibold" pitchFamily="2" charset="0"/>
              <a:cs typeface="Arial" charset="0"/>
            </a:endParaRPr>
          </a:p>
          <a:p>
            <a:r>
              <a:rPr lang="fr-FR" sz="2000" dirty="0">
                <a:latin typeface="Sitka Small Semibold" pitchFamily="2" charset="0"/>
                <a:cs typeface="Arial" charset="0"/>
              </a:rPr>
              <a:t>Disparition des haies, diminution des vergers, des prés pâturés, des alignements d’arbres têtards (saules, frênes, chênes, …), diminution et/ou rénovation des corps de ferme et abris à bétails, …</a:t>
            </a:r>
          </a:p>
          <a:p>
            <a:endParaRPr lang="fr-FR" sz="2000" b="1" dirty="0">
              <a:latin typeface="Sitka Small Semibold" pitchFamily="2" charset="0"/>
              <a:cs typeface="Arial" charset="0"/>
            </a:endParaRPr>
          </a:p>
          <a:p>
            <a:pPr algn="ctr"/>
            <a:r>
              <a:rPr lang="fr-FR" sz="2000" b="1" dirty="0">
                <a:latin typeface="Sitka Small Semibold" pitchFamily="2" charset="0"/>
                <a:cs typeface="Arial" charset="0"/>
              </a:rPr>
              <a:t>Disparition de sites de nidification (cavités) et de sites d’alimentation</a:t>
            </a:r>
          </a:p>
          <a:p>
            <a:endParaRPr lang="fr-FR" sz="2000" dirty="0">
              <a:latin typeface="Sitka Small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5ECB1093-8027-4DFB-B702-0860B4306C21}"/>
              </a:ext>
            </a:extLst>
          </p:cNvPr>
          <p:cNvSpPr/>
          <p:nvPr/>
        </p:nvSpPr>
        <p:spPr>
          <a:xfrm>
            <a:off x="747514" y="3561347"/>
            <a:ext cx="613108" cy="288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5" descr="Arbre &amp; Paysage 32">
            <a:extLst>
              <a:ext uri="{FF2B5EF4-FFF2-40B4-BE49-F238E27FC236}">
                <a16:creationId xmlns:a16="http://schemas.microsoft.com/office/drawing/2014/main" id="{ABD6191A-7A98-4327-9857-B2B44DD2C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5806"/>
          <a:stretch/>
        </p:blipFill>
        <p:spPr bwMode="auto">
          <a:xfrm>
            <a:off x="8905875" y="0"/>
            <a:ext cx="3286125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http://pvllon.free.fr/images/bois2.jpg">
            <a:extLst>
              <a:ext uri="{FF2B5EF4-FFF2-40B4-BE49-F238E27FC236}">
                <a16:creationId xmlns:a16="http://schemas.microsoft.com/office/drawing/2014/main" id="{E7136F6F-F215-48E8-96C9-456E10371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815"/>
          <a:stretch/>
        </p:blipFill>
        <p:spPr bwMode="auto">
          <a:xfrm>
            <a:off x="8905875" y="2258719"/>
            <a:ext cx="328612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8" descr="pommiers.jpg">
            <a:extLst>
              <a:ext uri="{FF2B5EF4-FFF2-40B4-BE49-F238E27FC236}">
                <a16:creationId xmlns:a16="http://schemas.microsoft.com/office/drawing/2014/main" id="{200FE6E7-A497-424A-AC9A-82AB265BFF8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5875" y="4397375"/>
            <a:ext cx="32861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2722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http://www.actsofvolition.com/images/pesticides.jpg">
            <a:extLst>
              <a:ext uri="{FF2B5EF4-FFF2-40B4-BE49-F238E27FC236}">
                <a16:creationId xmlns:a16="http://schemas.microsoft.com/office/drawing/2014/main" id="{36B73C9E-55E9-4F25-A70C-B135123C8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9727" y="1084831"/>
            <a:ext cx="3572274" cy="418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356722"/>
            <a:ext cx="76488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Sitka Small Semibold" pitchFamily="2" charset="0"/>
              </a:rPr>
              <a:t>2 – Menaces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  <a:cs typeface="Arial" charset="0"/>
            </a:endParaRPr>
          </a:p>
          <a:p>
            <a:r>
              <a:rPr lang="fr-FR" sz="2000" b="1" dirty="0">
                <a:latin typeface="Sitka Small Semibold" pitchFamily="2" charset="0"/>
                <a:cs typeface="Arial" charset="0"/>
              </a:rPr>
              <a:t>	   Collisions routières</a:t>
            </a:r>
          </a:p>
          <a:p>
            <a:endParaRPr lang="fr-FR" sz="2000" dirty="0">
              <a:latin typeface="Sitka Small Semibold" pitchFamily="2" charset="0"/>
            </a:endParaRPr>
          </a:p>
          <a:p>
            <a:r>
              <a:rPr lang="fr-FR" sz="2000" dirty="0">
                <a:latin typeface="Sitka Small Semibold" pitchFamily="2" charset="0"/>
              </a:rPr>
              <a:t>20 à 50% de mortalité pour certaines espèces (Chevêche, Effraie, Hulotte, …)</a:t>
            </a:r>
          </a:p>
          <a:p>
            <a:endParaRPr lang="fr-FR" sz="2000" dirty="0">
              <a:latin typeface="Sitka Small Semibold" pitchFamily="2" charset="0"/>
            </a:endParaRPr>
          </a:p>
          <a:p>
            <a:endParaRPr lang="fr-FR" sz="2000" dirty="0">
              <a:latin typeface="Sitka Small Semibold" pitchFamily="2" charset="0"/>
            </a:endParaRPr>
          </a:p>
          <a:p>
            <a:endParaRPr lang="fr-FR" sz="2000" dirty="0">
              <a:latin typeface="Sitka Small Semibold" pitchFamily="2" charset="0"/>
            </a:endParaRPr>
          </a:p>
          <a:p>
            <a:r>
              <a:rPr lang="fr-FR" sz="2000" dirty="0">
                <a:latin typeface="Sitka Small Semibold" pitchFamily="2" charset="0"/>
              </a:rPr>
              <a:t>	   Pesticides</a:t>
            </a:r>
          </a:p>
          <a:p>
            <a:endParaRPr lang="fr-FR" sz="2000" dirty="0">
              <a:latin typeface="Sitka Small Semibold" pitchFamily="2" charset="0"/>
            </a:endParaRPr>
          </a:p>
          <a:p>
            <a:r>
              <a:rPr lang="fr-FR" sz="2000" dirty="0">
                <a:latin typeface="Sitka Small Semibold" pitchFamily="2" charset="0"/>
              </a:rPr>
              <a:t>Appauvrissement de la quantité et diversité de proies, empoisonnement dans l’alimentation, …</a:t>
            </a:r>
          </a:p>
          <a:p>
            <a:endParaRPr lang="fr-FR" sz="2000" dirty="0">
              <a:latin typeface="Sitka Small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5ECB1093-8027-4DFB-B702-0860B4306C21}"/>
              </a:ext>
            </a:extLst>
          </p:cNvPr>
          <p:cNvSpPr/>
          <p:nvPr/>
        </p:nvSpPr>
        <p:spPr>
          <a:xfrm>
            <a:off x="1260160" y="2372277"/>
            <a:ext cx="613108" cy="288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7" descr="Chouette-effraie-morte-2jpg.jpg">
            <a:extLst>
              <a:ext uri="{FF2B5EF4-FFF2-40B4-BE49-F238E27FC236}">
                <a16:creationId xmlns:a16="http://schemas.microsoft.com/office/drawing/2014/main" id="{01DF3A8D-71C4-4FBC-B616-C4953FAAD3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9727" y="0"/>
            <a:ext cx="3572273" cy="233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5ABC20DF-62FA-4386-A625-24329AAE78BB}"/>
              </a:ext>
            </a:extLst>
          </p:cNvPr>
          <p:cNvSpPr/>
          <p:nvPr/>
        </p:nvSpPr>
        <p:spPr>
          <a:xfrm>
            <a:off x="1260160" y="4499809"/>
            <a:ext cx="613108" cy="288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8" descr="http://www.apsnet.org/education/IllustratedGlossary/PhotosN-R/pesticide.jpg">
            <a:extLst>
              <a:ext uri="{FF2B5EF4-FFF2-40B4-BE49-F238E27FC236}">
                <a16:creationId xmlns:a16="http://schemas.microsoft.com/office/drawing/2014/main" id="{7FDF5545-8808-466B-857A-FB5AE2137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7313" t="15775"/>
          <a:stretch/>
        </p:blipFill>
        <p:spPr bwMode="auto">
          <a:xfrm>
            <a:off x="8619726" y="4692316"/>
            <a:ext cx="3572273" cy="216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1088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356722"/>
            <a:ext cx="76488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Sitka Small Semibold" pitchFamily="2" charset="0"/>
              </a:rPr>
              <a:t>2 – Menaces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  <a:cs typeface="Arial" charset="0"/>
            </a:endParaRPr>
          </a:p>
          <a:p>
            <a:r>
              <a:rPr lang="fr-FR" sz="2000" b="1" dirty="0">
                <a:latin typeface="Sitka Small Semibold" pitchFamily="2" charset="0"/>
                <a:cs typeface="Arial" charset="0"/>
              </a:rPr>
              <a:t>	   Cheminées ou poteaux creux</a:t>
            </a:r>
          </a:p>
          <a:p>
            <a:endParaRPr lang="fr-FR" sz="2000" b="1" dirty="0">
              <a:latin typeface="Sitka Small Semibold" pitchFamily="2" charset="0"/>
              <a:cs typeface="Arial" charset="0"/>
            </a:endParaRPr>
          </a:p>
          <a:p>
            <a:pPr lvl="2"/>
            <a:r>
              <a:rPr lang="fr-FR" sz="2000" b="1" dirty="0">
                <a:latin typeface="Sitka Small Semibold" pitchFamily="2" charset="0"/>
                <a:cs typeface="Arial" charset="0"/>
              </a:rPr>
              <a:t>   Destruction volontaires (tirs, dénichage, …)</a:t>
            </a:r>
          </a:p>
          <a:p>
            <a:pPr lvl="2"/>
            <a:endParaRPr lang="fr-FR" sz="2000" b="1" dirty="0">
              <a:latin typeface="Sitka Small Semibold" pitchFamily="2" charset="0"/>
              <a:cs typeface="Arial" charset="0"/>
            </a:endParaRPr>
          </a:p>
          <a:p>
            <a:pPr lvl="2"/>
            <a:r>
              <a:rPr lang="fr-FR" sz="2000" b="1" dirty="0">
                <a:latin typeface="Sitka Small Semibold" pitchFamily="2" charset="0"/>
                <a:cs typeface="Arial" charset="0"/>
              </a:rPr>
              <a:t>   Prédation par les animaux domestiques</a:t>
            </a:r>
          </a:p>
          <a:p>
            <a:pPr lvl="2"/>
            <a:endParaRPr lang="fr-FR" sz="2000" b="1" dirty="0">
              <a:latin typeface="Sitka Small Semibold" pitchFamily="2" charset="0"/>
              <a:cs typeface="Arial" charset="0"/>
            </a:endParaRPr>
          </a:p>
          <a:p>
            <a:pPr lvl="2"/>
            <a:r>
              <a:rPr lang="fr-FR" sz="2000" b="1" dirty="0">
                <a:latin typeface="Sitka Small Semibold" pitchFamily="2" charset="0"/>
                <a:cs typeface="Arial" charset="0"/>
              </a:rPr>
              <a:t>   Noyade , 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5ECB1093-8027-4DFB-B702-0860B4306C21}"/>
              </a:ext>
            </a:extLst>
          </p:cNvPr>
          <p:cNvSpPr/>
          <p:nvPr/>
        </p:nvSpPr>
        <p:spPr>
          <a:xfrm>
            <a:off x="1260160" y="2372277"/>
            <a:ext cx="613108" cy="288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5ABC20DF-62FA-4386-A625-24329AAE78BB}"/>
              </a:ext>
            </a:extLst>
          </p:cNvPr>
          <p:cNvSpPr/>
          <p:nvPr/>
        </p:nvSpPr>
        <p:spPr>
          <a:xfrm>
            <a:off x="1260160" y="4172877"/>
            <a:ext cx="613108" cy="288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25A287BB-7E8C-4D63-AAAD-F242F0DD96DC}"/>
              </a:ext>
            </a:extLst>
          </p:cNvPr>
          <p:cNvSpPr/>
          <p:nvPr/>
        </p:nvSpPr>
        <p:spPr>
          <a:xfrm>
            <a:off x="1260160" y="3551303"/>
            <a:ext cx="613108" cy="288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361DCD8D-1E98-4CB9-B45F-A3E1C0AC6D97}"/>
              </a:ext>
            </a:extLst>
          </p:cNvPr>
          <p:cNvSpPr/>
          <p:nvPr/>
        </p:nvSpPr>
        <p:spPr>
          <a:xfrm>
            <a:off x="1260160" y="2987702"/>
            <a:ext cx="613108" cy="288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5" descr="chevêche2.jpg">
            <a:extLst>
              <a:ext uri="{FF2B5EF4-FFF2-40B4-BE49-F238E27FC236}">
                <a16:creationId xmlns:a16="http://schemas.microsoft.com/office/drawing/2014/main" id="{499CC49C-AADC-4F24-A331-EEFB55D9EF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1423" b="7816"/>
          <a:stretch>
            <a:fillRect/>
          </a:stretch>
        </p:blipFill>
        <p:spPr bwMode="auto">
          <a:xfrm>
            <a:off x="8073189" y="4441274"/>
            <a:ext cx="4118811" cy="241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F5293F-55BD-4DD2-AD80-D2810856AD09}"/>
              </a:ext>
            </a:extLst>
          </p:cNvPr>
          <p:cNvSpPr txBox="1"/>
          <p:nvPr/>
        </p:nvSpPr>
        <p:spPr>
          <a:xfrm>
            <a:off x="1162354" y="5202072"/>
            <a:ext cx="5912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Sitka Small Semibold" pitchFamily="2" charset="0"/>
                <a:cs typeface="Arial" charset="0"/>
              </a:rPr>
              <a:t>Plus que les autres espèces de rapaces nocturnes, la Chevêche d’Athéna est en déclin préoccupant en Bretagne</a:t>
            </a:r>
            <a:endParaRPr lang="fr-FR" sz="2200" dirty="0">
              <a:latin typeface="Sitka Small Semibold" pitchFamily="2" charset="0"/>
            </a:endParaRPr>
          </a:p>
          <a:p>
            <a:pPr algn="ctr"/>
            <a:endParaRPr lang="fr-FR" dirty="0"/>
          </a:p>
        </p:txBody>
      </p:sp>
      <p:pic>
        <p:nvPicPr>
          <p:cNvPr id="16" name="Picture 4" descr="http://www.aves.be/journalistes/cheveche_hendrick.jpg">
            <a:extLst>
              <a:ext uri="{FF2B5EF4-FFF2-40B4-BE49-F238E27FC236}">
                <a16:creationId xmlns:a16="http://schemas.microsoft.com/office/drawing/2014/main" id="{2B4DDE35-3227-445E-99CF-CAF32D15E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4944" t="115" r="6874" b="-115"/>
          <a:stretch/>
        </p:blipFill>
        <p:spPr bwMode="auto">
          <a:xfrm>
            <a:off x="8073189" y="5190"/>
            <a:ext cx="4118811" cy="453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490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765566" y="2146977"/>
            <a:ext cx="589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800" dirty="0">
              <a:latin typeface="Sitka Small Semibold" pitchFamily="2" charset="0"/>
            </a:endParaRPr>
          </a:p>
          <a:p>
            <a:pPr algn="ctr"/>
            <a:r>
              <a:rPr lang="fr-FR" sz="2800" dirty="0">
                <a:latin typeface="Sitka Small Semibold" pitchFamily="2" charset="0"/>
              </a:rPr>
              <a:t>2 – Menaces </a:t>
            </a:r>
          </a:p>
          <a:p>
            <a:pPr algn="ctr"/>
            <a:endParaRPr lang="fr-FR" sz="2800" dirty="0">
              <a:latin typeface="Sitka Small Semibold" pitchFamily="2" charset="0"/>
            </a:endParaRPr>
          </a:p>
          <a:p>
            <a:pPr algn="ctr"/>
            <a:r>
              <a:rPr lang="fr-FR" sz="2800" dirty="0">
                <a:latin typeface="Sitka Small Semibold" pitchFamily="2" charset="0"/>
              </a:rPr>
              <a:t>3 – Actions</a:t>
            </a:r>
          </a:p>
          <a:p>
            <a:pPr algn="ctr"/>
            <a:endParaRPr lang="fr-FR" sz="2800" dirty="0">
              <a:latin typeface="Sitka Small Semibold" pitchFamily="2" charset="0"/>
            </a:endParaRPr>
          </a:p>
          <a:p>
            <a:pPr algn="ctr"/>
            <a:r>
              <a:rPr lang="fr-FR" sz="2800" dirty="0">
                <a:latin typeface="Sitka Small Semibold" pitchFamily="2" charset="0"/>
              </a:rPr>
              <a:t>4 – Protocole rapaces nocturnes</a:t>
            </a:r>
            <a:endParaRPr lang="fr-FR" sz="2000" dirty="0">
              <a:latin typeface="Sitka Small Semibold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932A16-92D9-410E-8A4E-8D1B00F7C512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B1A6F8-0EA2-4993-A0F9-BC7121370DF0}"/>
              </a:ext>
            </a:extLst>
          </p:cNvPr>
          <p:cNvSpPr/>
          <p:nvPr/>
        </p:nvSpPr>
        <p:spPr>
          <a:xfrm>
            <a:off x="7382933" y="0"/>
            <a:ext cx="480906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7" descr="http://www.noctua.org/chouette213x248c.gif">
            <a:extLst>
              <a:ext uri="{FF2B5EF4-FFF2-40B4-BE49-F238E27FC236}">
                <a16:creationId xmlns:a16="http://schemas.microsoft.com/office/drawing/2014/main" id="{48AA4A97-2420-4E31-9AD3-6D52F926E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2421" y="1257829"/>
            <a:ext cx="3850091" cy="448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1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356722"/>
            <a:ext cx="764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Sitka Small Semibold" pitchFamily="2" charset="0"/>
              </a:rPr>
              <a:t>3 – Quelles actions pour la Chevêche?</a:t>
            </a:r>
            <a:endParaRPr lang="fr-FR" dirty="0">
              <a:latin typeface="Sitka Small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1F34E5-9072-4919-8860-ABE6971EAAB6}"/>
              </a:ext>
            </a:extLst>
          </p:cNvPr>
          <p:cNvSpPr txBox="1"/>
          <p:nvPr/>
        </p:nvSpPr>
        <p:spPr>
          <a:xfrm>
            <a:off x="1335541" y="2108456"/>
            <a:ext cx="71811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Préservation des habitats (vergers, bocage) et des techniques traditionnelles (émondage en têtard..)</a:t>
            </a:r>
          </a:p>
          <a:p>
            <a:pPr marL="285750" indent="-285750" eaLnBrk="1" hangingPunct="1">
              <a:buFontTx/>
              <a:buChar char="-"/>
            </a:pPr>
            <a:endParaRPr lang="fr-FR" dirty="0">
              <a:latin typeface="Sitka Small Semibold" pitchFamily="2" charset="0"/>
              <a:cs typeface="Arial" charset="0"/>
            </a:endParaRPr>
          </a:p>
          <a:p>
            <a:pPr marL="2114550" lvl="4" indent="-285750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Mise en place de nichoirs pour palier au manque de cavités naturelles</a:t>
            </a:r>
          </a:p>
          <a:p>
            <a:pPr marL="285750" indent="-285750">
              <a:buFontTx/>
              <a:buChar char="-"/>
            </a:pPr>
            <a:endParaRPr lang="fr-FR" dirty="0">
              <a:latin typeface="Sitka Small Semibold" pitchFamily="2" charset="0"/>
              <a:cs typeface="Arial" charset="0"/>
            </a:endParaRPr>
          </a:p>
          <a:p>
            <a:pPr marL="2114550" lvl="4" indent="-285750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Obstruction des poteaux téléphoniques creux ou des conduits de cheminée</a:t>
            </a:r>
          </a:p>
          <a:p>
            <a:pPr marL="285750" indent="-285750">
              <a:buFontTx/>
              <a:buChar char="-"/>
            </a:pPr>
            <a:endParaRPr lang="fr-FR" dirty="0">
              <a:latin typeface="Sitka Small Semibold" pitchFamily="2" charset="0"/>
              <a:cs typeface="Arial" charset="0"/>
            </a:endParaRPr>
          </a:p>
          <a:p>
            <a:pPr marL="2114550" lvl="4" indent="-285750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Promouvoir des routes « enterrées » plutôt que des routes surélevées</a:t>
            </a:r>
          </a:p>
          <a:p>
            <a:pPr marL="285750" indent="-285750">
              <a:buFontTx/>
              <a:buChar char="-"/>
            </a:pPr>
            <a:endParaRPr lang="fr-FR" dirty="0">
              <a:latin typeface="Sitka Small Semibold" pitchFamily="2" charset="0"/>
              <a:cs typeface="Arial" charset="0"/>
            </a:endParaRPr>
          </a:p>
          <a:p>
            <a:pPr marL="2114550" lvl="4" indent="-285750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Enquêtes régionales ou locales</a:t>
            </a:r>
          </a:p>
          <a:p>
            <a:pPr marL="285750" indent="-285750">
              <a:buFontTx/>
              <a:buChar char="-"/>
            </a:pPr>
            <a:endParaRPr lang="fr-FR" dirty="0">
              <a:latin typeface="Sitka Small Semibold" pitchFamily="2" charset="0"/>
              <a:cs typeface="Arial" charset="0"/>
            </a:endParaRPr>
          </a:p>
          <a:p>
            <a:pPr marL="2114550" lvl="4" indent="-285750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Sensibilisation auprès des habitants et du public</a:t>
            </a:r>
          </a:p>
          <a:p>
            <a:pPr eaLnBrk="1" hangingPunct="1"/>
            <a:endParaRPr lang="fr-FR" dirty="0">
              <a:latin typeface="Sitka Small Semibold" pitchFamily="2" charset="0"/>
              <a:cs typeface="Arial" charset="0"/>
            </a:endParaRPr>
          </a:p>
        </p:txBody>
      </p:sp>
      <p:pic>
        <p:nvPicPr>
          <p:cNvPr id="12" name="Picture 4" descr="http://jl.franchomme.free.fr/Tilques/Tilques%20050.jpg">
            <a:extLst>
              <a:ext uri="{FF2B5EF4-FFF2-40B4-BE49-F238E27FC236}">
                <a16:creationId xmlns:a16="http://schemas.microsoft.com/office/drawing/2014/main" id="{73B72AA5-06BC-4BDE-8BCB-2FA8204B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8687" y="0"/>
            <a:ext cx="3643313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un arbre surprenant à Mont-de-Jeux">
            <a:extLst>
              <a:ext uri="{FF2B5EF4-FFF2-40B4-BE49-F238E27FC236}">
                <a16:creationId xmlns:a16="http://schemas.microsoft.com/office/drawing/2014/main" id="{BA78376E-2DA5-4AA7-B5C3-9BFD3323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9587"/>
            <a:ext cx="2857500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http://www.noctua.org/vendee.jpg">
            <a:extLst>
              <a:ext uri="{FF2B5EF4-FFF2-40B4-BE49-F238E27FC236}">
                <a16:creationId xmlns:a16="http://schemas.microsoft.com/office/drawing/2014/main" id="{E5CC14D7-130C-434E-9667-556B054F9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2624" r="26579"/>
          <a:stretch/>
        </p:blipFill>
        <p:spPr bwMode="auto">
          <a:xfrm>
            <a:off x="8548687" y="3910263"/>
            <a:ext cx="3643313" cy="2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7931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356722"/>
            <a:ext cx="764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Sitka Small Semibold" pitchFamily="2" charset="0"/>
              </a:rPr>
              <a:t>4 – Protocole de suivi des rapaces nocturnes</a:t>
            </a:r>
            <a:endParaRPr lang="fr-FR" dirty="0">
              <a:latin typeface="Sitka Small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1F34E5-9072-4919-8860-ABE6971EAAB6}"/>
              </a:ext>
            </a:extLst>
          </p:cNvPr>
          <p:cNvSpPr txBox="1"/>
          <p:nvPr/>
        </p:nvSpPr>
        <p:spPr>
          <a:xfrm>
            <a:off x="867831" y="2192580"/>
            <a:ext cx="47604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fr-FR" dirty="0">
                <a:latin typeface="Sitka Small Semibold" pitchFamily="2" charset="0"/>
                <a:cs typeface="Arial" charset="0"/>
              </a:rPr>
              <a:t>2 passages au printemps : </a:t>
            </a:r>
          </a:p>
          <a:p>
            <a:pPr eaLnBrk="1" hangingPunct="1"/>
            <a:endParaRPr lang="fr-FR" dirty="0">
              <a:latin typeface="Sitka Small Semibold" pitchFamily="2" charset="0"/>
              <a:cs typeface="Arial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1</a:t>
            </a:r>
            <a:r>
              <a:rPr lang="fr-FR" baseline="30000" dirty="0">
                <a:latin typeface="Sitka Small Semibold" pitchFamily="2" charset="0"/>
                <a:cs typeface="Arial" charset="0"/>
              </a:rPr>
              <a:t>er</a:t>
            </a:r>
            <a:r>
              <a:rPr lang="fr-FR" dirty="0">
                <a:latin typeface="Sitka Small Semibold" pitchFamily="2" charset="0"/>
                <a:cs typeface="Arial" charset="0"/>
              </a:rPr>
              <a:t> passage : Entre le 15 février et le 15 mars</a:t>
            </a:r>
          </a:p>
          <a:p>
            <a:pPr marL="285750" indent="-285750" eaLnBrk="1" hangingPunct="1">
              <a:buFontTx/>
              <a:buChar char="-"/>
            </a:pPr>
            <a:endParaRPr lang="fr-FR" dirty="0">
              <a:latin typeface="Sitka Small Semibold" pitchFamily="2" charset="0"/>
              <a:cs typeface="Arial" charset="0"/>
            </a:endParaRPr>
          </a:p>
          <a:p>
            <a:pPr algn="ctr" eaLnBrk="1" hangingPunct="1"/>
            <a:r>
              <a:rPr lang="fr-FR" dirty="0">
                <a:latin typeface="Sitka Small Semibold" pitchFamily="2" charset="0"/>
                <a:cs typeface="Arial" charset="0"/>
              </a:rPr>
              <a:t>(Chevêche d’Athéna, Hibou moyen-duc, Effraie des clochers et Chouette hulotte)</a:t>
            </a:r>
          </a:p>
          <a:p>
            <a:pPr eaLnBrk="1" hangingPunct="1"/>
            <a:endParaRPr lang="fr-FR" dirty="0">
              <a:latin typeface="Sitka Small Semibold" pitchFamily="2" charset="0"/>
              <a:cs typeface="Arial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2</a:t>
            </a:r>
            <a:r>
              <a:rPr lang="fr-FR" baseline="30000" dirty="0">
                <a:latin typeface="Sitka Small Semibold" pitchFamily="2" charset="0"/>
                <a:cs typeface="Arial" charset="0"/>
              </a:rPr>
              <a:t>ème</a:t>
            </a:r>
            <a:r>
              <a:rPr lang="fr-FR" dirty="0">
                <a:latin typeface="Sitka Small Semibold" pitchFamily="2" charset="0"/>
                <a:cs typeface="Arial" charset="0"/>
              </a:rPr>
              <a:t> passage : Entre le 15 mai et le 15 juin</a:t>
            </a:r>
          </a:p>
          <a:p>
            <a:pPr eaLnBrk="1" hangingPunct="1"/>
            <a:endParaRPr lang="fr-FR" dirty="0">
              <a:latin typeface="Sitka Small Semibold" pitchFamily="2" charset="0"/>
              <a:cs typeface="Arial" charset="0"/>
            </a:endParaRPr>
          </a:p>
          <a:p>
            <a:pPr algn="ctr" eaLnBrk="1" hangingPunct="1"/>
            <a:r>
              <a:rPr lang="fr-FR" dirty="0">
                <a:latin typeface="Sitka Small Semibold" pitchFamily="2" charset="0"/>
                <a:cs typeface="Arial" charset="0"/>
              </a:rPr>
              <a:t>(Petit-duc scops, Chevêche d’Athéna, Hibou moyen-duc et Effraie des clochers)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3C76A4-2FB2-4B72-9375-804138A8D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389" y="2347002"/>
            <a:ext cx="4326953" cy="39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43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356722"/>
            <a:ext cx="764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Sitka Small Semibold" pitchFamily="2" charset="0"/>
              </a:rPr>
              <a:t>4 – Protocole de suivi des rapaces nocturnes</a:t>
            </a:r>
            <a:endParaRPr lang="fr-FR" dirty="0">
              <a:latin typeface="Sitka Small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1F34E5-9072-4919-8860-ABE6971EAAB6}"/>
              </a:ext>
            </a:extLst>
          </p:cNvPr>
          <p:cNvSpPr txBox="1"/>
          <p:nvPr/>
        </p:nvSpPr>
        <p:spPr>
          <a:xfrm>
            <a:off x="933825" y="2347002"/>
            <a:ext cx="5368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fr-FR" dirty="0">
                <a:latin typeface="Sitka Small Semibold" pitchFamily="2" charset="0"/>
                <a:cs typeface="Arial" charset="0"/>
              </a:rPr>
              <a:t>Horaires des passages : </a:t>
            </a:r>
          </a:p>
          <a:p>
            <a:pPr eaLnBrk="1" hangingPunct="1"/>
            <a:endParaRPr lang="fr-FR" dirty="0">
              <a:latin typeface="Sitka Small Semibold" pitchFamily="2" charset="0"/>
              <a:cs typeface="Arial" charset="0"/>
            </a:endParaRPr>
          </a:p>
          <a:p>
            <a:pPr algn="ctr" eaLnBrk="1" hangingPunct="1"/>
            <a:r>
              <a:rPr lang="fr-FR" dirty="0">
                <a:latin typeface="Sitka Small Semibold" pitchFamily="2" charset="0"/>
                <a:cs typeface="Arial" charset="0"/>
              </a:rPr>
              <a:t>Au plus tôt 30 minutes après le coucher du soleil jusqu’à minuit (heure d’hiver, 1</a:t>
            </a:r>
            <a:r>
              <a:rPr lang="fr-FR" baseline="30000" dirty="0">
                <a:latin typeface="Sitka Small Semibold" pitchFamily="2" charset="0"/>
                <a:cs typeface="Arial" charset="0"/>
              </a:rPr>
              <a:t>er</a:t>
            </a:r>
            <a:r>
              <a:rPr lang="fr-FR" dirty="0">
                <a:latin typeface="Sitka Small Semibold" pitchFamily="2" charset="0"/>
                <a:cs typeface="Arial" charset="0"/>
              </a:rPr>
              <a:t> passage), 1h du matin (heure d’été, 2</a:t>
            </a:r>
            <a:r>
              <a:rPr lang="fr-FR" baseline="30000" dirty="0">
                <a:latin typeface="Sitka Small Semibold" pitchFamily="2" charset="0"/>
                <a:cs typeface="Arial" charset="0"/>
              </a:rPr>
              <a:t>nd</a:t>
            </a:r>
            <a:r>
              <a:rPr lang="fr-FR" dirty="0">
                <a:latin typeface="Sitka Small Semibold" pitchFamily="2" charset="0"/>
                <a:cs typeface="Arial" charset="0"/>
              </a:rPr>
              <a:t> passage)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42FCE2-6C33-40AE-AFA8-1787225C083B}"/>
              </a:ext>
            </a:extLst>
          </p:cNvPr>
          <p:cNvSpPr txBox="1"/>
          <p:nvPr/>
        </p:nvSpPr>
        <p:spPr>
          <a:xfrm>
            <a:off x="933825" y="4409402"/>
            <a:ext cx="5368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fr-FR" dirty="0">
                <a:latin typeface="Sitka Small Semibold" pitchFamily="2" charset="0"/>
                <a:cs typeface="Arial" charset="0"/>
              </a:rPr>
              <a:t>Conditions météo : </a:t>
            </a:r>
          </a:p>
          <a:p>
            <a:pPr eaLnBrk="1" hangingPunct="1"/>
            <a:endParaRPr lang="fr-FR" dirty="0">
              <a:latin typeface="Sitka Small Semibold" pitchFamily="2" charset="0"/>
              <a:cs typeface="Arial" charset="0"/>
            </a:endParaRPr>
          </a:p>
          <a:p>
            <a:pPr algn="ctr" eaLnBrk="1" hangingPunct="1"/>
            <a:r>
              <a:rPr lang="fr-FR" dirty="0">
                <a:latin typeface="Sitka Small Semibold" pitchFamily="2" charset="0"/>
                <a:cs typeface="Arial" charset="0"/>
              </a:rPr>
              <a:t>Absence de pluie (s’il commence à pleuvoir pendant le recensement – stop)</a:t>
            </a:r>
          </a:p>
          <a:p>
            <a:pPr algn="ctr" eaLnBrk="1" hangingPunct="1"/>
            <a:r>
              <a:rPr lang="fr-FR" dirty="0">
                <a:latin typeface="Sitka Small Semibold" pitchFamily="2" charset="0"/>
                <a:cs typeface="Arial" charset="0"/>
              </a:rPr>
              <a:t>Vent faible à nul</a:t>
            </a:r>
          </a:p>
          <a:p>
            <a:pPr algn="ctr" eaLnBrk="1" hangingPunct="1"/>
            <a:r>
              <a:rPr lang="fr-FR" dirty="0">
                <a:latin typeface="Sitka Small Semibold" pitchFamily="2" charset="0"/>
                <a:cs typeface="Arial" charset="0"/>
              </a:rPr>
              <a:t>5°C minimum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9EF376-06AD-46E5-8280-E0C472433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389" y="2347002"/>
            <a:ext cx="4326953" cy="39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12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356722"/>
            <a:ext cx="764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Sitka Small Semibold" pitchFamily="2" charset="0"/>
              </a:rPr>
              <a:t>4 – Protocole de suivi des rapaces nocturnes</a:t>
            </a:r>
            <a:endParaRPr lang="fr-FR" dirty="0">
              <a:latin typeface="Sitka Small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1F34E5-9072-4919-8860-ABE6971EAAB6}"/>
              </a:ext>
            </a:extLst>
          </p:cNvPr>
          <p:cNvSpPr txBox="1"/>
          <p:nvPr/>
        </p:nvSpPr>
        <p:spPr>
          <a:xfrm>
            <a:off x="477183" y="2039358"/>
            <a:ext cx="42549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fr-FR" dirty="0">
                <a:latin typeface="Sitka Small Semibold" pitchFamily="2" charset="0"/>
                <a:cs typeface="Arial" charset="0"/>
              </a:rPr>
              <a:t>Déroulement d’un point d’écoute : </a:t>
            </a:r>
          </a:p>
          <a:p>
            <a:pPr eaLnBrk="1" hangingPunct="1"/>
            <a:endParaRPr lang="fr-FR" dirty="0">
              <a:latin typeface="Sitka Small Semibold" pitchFamily="2" charset="0"/>
              <a:cs typeface="Arial" charset="0"/>
            </a:endParaRPr>
          </a:p>
          <a:p>
            <a:pPr eaLnBrk="1" hangingPunct="1"/>
            <a:r>
              <a:rPr lang="fr-FR" dirty="0">
                <a:latin typeface="Sitka Small Semibold" pitchFamily="2" charset="0"/>
                <a:cs typeface="Arial" charset="0"/>
              </a:rPr>
              <a:t>Durée totale : </a:t>
            </a:r>
            <a:r>
              <a:rPr lang="fr-FR" sz="2400" b="1" dirty="0">
                <a:latin typeface="Sitka Small Semibold" pitchFamily="2" charset="0"/>
                <a:cs typeface="Arial" charset="0"/>
              </a:rPr>
              <a:t>8 minutes</a:t>
            </a:r>
            <a:r>
              <a:rPr lang="fr-FR" sz="2400" dirty="0">
                <a:latin typeface="Sitka Small Semibold" pitchFamily="2" charset="0"/>
                <a:cs typeface="Arial" charset="0"/>
              </a:rPr>
              <a:t> </a:t>
            </a:r>
            <a:endParaRPr lang="fr-FR" dirty="0">
              <a:latin typeface="Sitka Small Semibold" pitchFamily="2" charset="0"/>
              <a:cs typeface="Arial" charset="0"/>
            </a:endParaRPr>
          </a:p>
          <a:p>
            <a:pPr eaLnBrk="1" hangingPunct="1"/>
            <a:endParaRPr lang="fr-FR" dirty="0">
              <a:latin typeface="Sitka Small Semibold" pitchFamily="2" charset="0"/>
              <a:cs typeface="Arial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Pas de repasse dans la voiture</a:t>
            </a:r>
          </a:p>
          <a:p>
            <a:pPr marL="285750" indent="-285750" eaLnBrk="1" hangingPunct="1">
              <a:buFontTx/>
              <a:buChar char="-"/>
            </a:pPr>
            <a:endParaRPr lang="fr-FR" dirty="0">
              <a:latin typeface="Sitka Small Semibold" pitchFamily="2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Déplacement du point d’écoute si trop de nuisances sonores (routes, …)</a:t>
            </a:r>
          </a:p>
          <a:p>
            <a:pPr marL="285750" indent="-285750" eaLnBrk="1" hangingPunct="1">
              <a:buFontTx/>
              <a:buChar char="-"/>
            </a:pPr>
            <a:endParaRPr lang="fr-FR" dirty="0">
              <a:latin typeface="Sitka Small Semibold" pitchFamily="2" charset="0"/>
              <a:cs typeface="Arial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fr-FR" dirty="0">
                <a:latin typeface="Sitka Small Semibold" pitchFamily="2" charset="0"/>
                <a:cs typeface="Arial" charset="0"/>
              </a:rPr>
              <a:t>Saisie sous Faune Bretagne</a:t>
            </a:r>
          </a:p>
          <a:p>
            <a:pPr eaLnBrk="1" hangingPunct="1"/>
            <a:endParaRPr lang="fr-FR" dirty="0">
              <a:latin typeface="Sitka Small Semibold" pitchFamily="2" charset="0"/>
              <a:cs typeface="Arial" charset="0"/>
            </a:endParaRPr>
          </a:p>
          <a:p>
            <a:pPr marL="285750" indent="-285750" eaLnBrk="1" hangingPunct="1">
              <a:buFontTx/>
              <a:buChar char="-"/>
            </a:pPr>
            <a:endParaRPr lang="fr-FR" dirty="0">
              <a:latin typeface="Sitka Small Semibold" pitchFamily="2" charset="0"/>
              <a:cs typeface="Arial" charset="0"/>
            </a:endParaRPr>
          </a:p>
        </p:txBody>
      </p:sp>
      <p:graphicFrame>
        <p:nvGraphicFramePr>
          <p:cNvPr id="2" name="Tableau 7">
            <a:extLst>
              <a:ext uri="{FF2B5EF4-FFF2-40B4-BE49-F238E27FC236}">
                <a16:creationId xmlns:a16="http://schemas.microsoft.com/office/drawing/2014/main" id="{57DB2E3B-31AD-457B-9106-E4B22075A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253387"/>
              </p:ext>
            </p:extLst>
          </p:nvPr>
        </p:nvGraphicFramePr>
        <p:xfrm>
          <a:off x="4732131" y="2531726"/>
          <a:ext cx="7289801" cy="39397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3951">
                  <a:extLst>
                    <a:ext uri="{9D8B030D-6E8A-4147-A177-3AD203B41FA5}">
                      <a16:colId xmlns:a16="http://schemas.microsoft.com/office/drawing/2014/main" val="398667067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565344812"/>
                    </a:ext>
                  </a:extLst>
                </a:gridCol>
                <a:gridCol w="2802466">
                  <a:extLst>
                    <a:ext uri="{9D8B030D-6E8A-4147-A177-3AD203B41FA5}">
                      <a16:colId xmlns:a16="http://schemas.microsoft.com/office/drawing/2014/main" val="1978972216"/>
                    </a:ext>
                  </a:extLst>
                </a:gridCol>
              </a:tblGrid>
              <a:tr h="606705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  <a:latin typeface="Sitka Small Semibold" pitchFamily="2" charset="0"/>
                        </a:rPr>
                        <a:t>Durée du passage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  <a:latin typeface="Sitka Small Semibold" pitchFamily="2" charset="0"/>
                        </a:rPr>
                        <a:t>1</a:t>
                      </a:r>
                      <a:r>
                        <a:rPr lang="fr-FR" sz="1600" baseline="30000" dirty="0">
                          <a:solidFill>
                            <a:schemeClr val="tx1"/>
                          </a:solidFill>
                          <a:latin typeface="Sitka Small Semibold" pitchFamily="2" charset="0"/>
                        </a:rPr>
                        <a:t>er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latin typeface="Sitka Small Semibold" pitchFamily="2" charset="0"/>
                        </a:rPr>
                        <a:t> passage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  <a:latin typeface="Sitka Small Semibold" pitchFamily="2" charset="0"/>
                        </a:rPr>
                        <a:t>2</a:t>
                      </a:r>
                      <a:r>
                        <a:rPr lang="fr-FR" sz="1600" baseline="30000" dirty="0">
                          <a:solidFill>
                            <a:schemeClr val="tx1"/>
                          </a:solidFill>
                          <a:latin typeface="Sitka Small Semibold" pitchFamily="2" charset="0"/>
                        </a:rPr>
                        <a:t>ème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latin typeface="Sitka Small Semibold" pitchFamily="2" charset="0"/>
                        </a:rPr>
                        <a:t> passage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878406"/>
                  </a:ext>
                </a:extLst>
              </a:tr>
              <a:tr h="29470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Sitka Small Semibold" pitchFamily="2" charset="0"/>
                        </a:rPr>
                        <a:t>Écoute spontanée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2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117889"/>
                  </a:ext>
                </a:extLst>
              </a:tr>
              <a:tr h="460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400" b="1" dirty="0">
                          <a:latin typeface="Sitka Small Semibold" pitchFamily="2" charset="0"/>
                        </a:rPr>
                        <a:t>Repasse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(Chevêche)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</a:t>
                      </a:r>
                    </a:p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(Petit-duc scops)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537742"/>
                  </a:ext>
                </a:extLst>
              </a:tr>
              <a:tr h="29470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Sitka Small Semibold" pitchFamily="2" charset="0"/>
                        </a:rPr>
                        <a:t>Écoute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821334"/>
                  </a:ext>
                </a:extLst>
              </a:tr>
              <a:tr h="34640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Sitka Small Semibold" pitchFamily="2" charset="0"/>
                        </a:rPr>
                        <a:t>Repasse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latin typeface="Sitka Small Semibold" pitchFamily="2" charset="0"/>
                        </a:rPr>
                        <a:t>30 secondes (Moyen-duc)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latin typeface="Sitka Small Semibold" pitchFamily="2" charset="0"/>
                        </a:rPr>
                        <a:t>30 secondes (Chevêche)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665771"/>
                  </a:ext>
                </a:extLst>
              </a:tr>
              <a:tr h="29470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Sitka Small Semibold" pitchFamily="2" charset="0"/>
                        </a:rPr>
                        <a:t>Écoute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063538"/>
                  </a:ext>
                </a:extLst>
              </a:tr>
              <a:tr h="334913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Sitka Small Semibold" pitchFamily="2" charset="0"/>
                        </a:rPr>
                        <a:t>Repasse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latin typeface="Sitka Small Semibold" pitchFamily="2" charset="0"/>
                        </a:rPr>
                        <a:t>30 secondes (Effraie)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latin typeface="Sitka Small Semibold" pitchFamily="2" charset="0"/>
                        </a:rPr>
                        <a:t>30 secondes (Moyen-duc)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87722"/>
                  </a:ext>
                </a:extLst>
              </a:tr>
              <a:tr h="29470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Sitka Small Semibold" pitchFamily="2" charset="0"/>
                        </a:rPr>
                        <a:t>Écoute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458757"/>
                  </a:ext>
                </a:extLst>
              </a:tr>
              <a:tr h="29470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Sitka Small Semibold" pitchFamily="2" charset="0"/>
                        </a:rPr>
                        <a:t>Repasse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latin typeface="Sitka Small Semibold" pitchFamily="2" charset="0"/>
                        </a:rPr>
                        <a:t>30 secondes (Hulotte)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latin typeface="Sitka Small Semibold" pitchFamily="2" charset="0"/>
                        </a:rPr>
                        <a:t>30 secondes (Effraie)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885827"/>
                  </a:ext>
                </a:extLst>
              </a:tr>
              <a:tr h="29470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Sitka Small Semibold" pitchFamily="2" charset="0"/>
                        </a:rPr>
                        <a:t>Écoute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Sitka Small Semibold" pitchFamily="2" charset="0"/>
                        </a:rPr>
                        <a:t>30 secondes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175142"/>
                  </a:ext>
                </a:extLst>
              </a:tr>
              <a:tr h="29470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Sitka Small Semibold" pitchFamily="2" charset="0"/>
                        </a:rPr>
                        <a:t>Écoute finale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latin typeface="Sitka Small Semibold" pitchFamily="2" charset="0"/>
                        </a:rPr>
                        <a:t>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latin typeface="Sitka Small Semibold" pitchFamily="2" charset="0"/>
                        </a:rPr>
                        <a:t>2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946919"/>
                  </a:ext>
                </a:extLst>
              </a:tr>
            </a:tbl>
          </a:graphicData>
        </a:graphic>
      </p:graphicFrame>
      <p:pic>
        <p:nvPicPr>
          <p:cNvPr id="4" name="Repasse_Premier_Passage AM_1">
            <a:hlinkClick r:id="" action="ppaction://media"/>
            <a:extLst>
              <a:ext uri="{FF2B5EF4-FFF2-40B4-BE49-F238E27FC236}">
                <a16:creationId xmlns:a16="http://schemas.microsoft.com/office/drawing/2014/main" id="{02730810-4BDD-4B49-8CB8-C78AD4563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3013" y="1828906"/>
            <a:ext cx="609600" cy="609600"/>
          </a:xfrm>
          <a:prstGeom prst="rect">
            <a:avLst/>
          </a:prstGeom>
        </p:spPr>
      </p:pic>
      <p:pic>
        <p:nvPicPr>
          <p:cNvPr id="8" name="Repasse_Deuxieme_Passage AM_2">
            <a:hlinkClick r:id="" action="ppaction://media"/>
            <a:extLst>
              <a:ext uri="{FF2B5EF4-FFF2-40B4-BE49-F238E27FC236}">
                <a16:creationId xmlns:a16="http://schemas.microsoft.com/office/drawing/2014/main" id="{85AD6B97-D61A-4CFB-A400-E987A42C81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3880" y="1839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5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356722"/>
            <a:ext cx="10456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r>
              <a:rPr lang="fr-FR" sz="2000" dirty="0">
                <a:latin typeface="Sitka Small Semibold" pitchFamily="2" charset="0"/>
              </a:rPr>
              <a:t>5 espèces présentes en Bretagne et 1 espèce occasionnelle : 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B9F526D2-506E-4571-90EE-8343503E9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947270"/>
              </p:ext>
            </p:extLst>
          </p:nvPr>
        </p:nvGraphicFramePr>
        <p:xfrm>
          <a:off x="2032000" y="3134847"/>
          <a:ext cx="8128000" cy="3200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5528583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66793435"/>
                    </a:ext>
                  </a:extLst>
                </a:gridCol>
              </a:tblGrid>
              <a:tr h="6666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>
                        <a:solidFill>
                          <a:schemeClr val="tx1"/>
                        </a:solidFill>
                        <a:latin typeface="Sitka Small Semibold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1"/>
                          </a:solidFill>
                          <a:latin typeface="Sitka Small Semibold" pitchFamily="2" charset="0"/>
                        </a:rPr>
                        <a:t>HIBOUX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  <a:latin typeface="Sitka Small Semibol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  <a:latin typeface="Sitka Small Semibold" pitchFamily="2" charset="0"/>
                      </a:endParaRPr>
                    </a:p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  <a:latin typeface="Sitka Small Semibold" pitchFamily="2" charset="0"/>
                        </a:rPr>
                        <a:t>CHOUETTES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498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Sitka Small Semibold" pitchFamily="2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Sitka Small Semibold" pitchFamily="2" charset="0"/>
                        </a:rPr>
                        <a:t>Le Hibou moyen-duc</a:t>
                      </a:r>
                    </a:p>
                    <a:p>
                      <a:pPr algn="ctr"/>
                      <a:endParaRPr lang="fr-FR" sz="1800" dirty="0">
                        <a:latin typeface="Sitka Small Semibold" pitchFamily="2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Sitka Small Semibold" pitchFamily="2" charset="0"/>
                        </a:rPr>
                        <a:t>Le Hibou des marais</a:t>
                      </a:r>
                    </a:p>
                    <a:p>
                      <a:pPr algn="ctr"/>
                      <a:endParaRPr lang="fr-FR" sz="1800" dirty="0">
                        <a:latin typeface="Sitka Small Semibold" pitchFamily="2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Sitka Small Semibold" pitchFamily="2" charset="0"/>
                        </a:rPr>
                        <a:t>Le Petit-duc scops</a:t>
                      </a:r>
                    </a:p>
                    <a:p>
                      <a:endParaRPr lang="fr-FR" dirty="0">
                        <a:latin typeface="Sitka Small Semibold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Sitka Small Semibold" pitchFamily="2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Sitka Small Semibold" pitchFamily="2" charset="0"/>
                        </a:rPr>
                        <a:t>L’Effraie des clochers</a:t>
                      </a:r>
                    </a:p>
                    <a:p>
                      <a:pPr algn="ctr"/>
                      <a:endParaRPr lang="fr-FR" sz="1800" dirty="0">
                        <a:latin typeface="Sitka Small Semibold" pitchFamily="2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Sitka Small Semibold" pitchFamily="2" charset="0"/>
                        </a:rPr>
                        <a:t>La Chouette hulotte</a:t>
                      </a:r>
                    </a:p>
                    <a:p>
                      <a:pPr algn="ctr"/>
                      <a:endParaRPr lang="fr-FR" sz="1800" dirty="0">
                        <a:latin typeface="Sitka Small Semibold" pitchFamily="2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Sitka Small Semibold" pitchFamily="2" charset="0"/>
                        </a:rPr>
                        <a:t>La Chevêche d’Athéna</a:t>
                      </a:r>
                    </a:p>
                    <a:p>
                      <a:pPr algn="ctr"/>
                      <a:endParaRPr lang="fr-FR" sz="1800" dirty="0">
                        <a:latin typeface="Sitka Small Semibold" pitchFamily="2" charset="0"/>
                      </a:endParaRPr>
                    </a:p>
                    <a:p>
                      <a:endParaRPr lang="fr-FR" dirty="0">
                        <a:latin typeface="Sitka Small Semibold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05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13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356722"/>
            <a:ext cx="7648847" cy="526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r>
              <a:rPr lang="fr-FR" sz="2000" dirty="0">
                <a:latin typeface="Sitka Small Semibold" pitchFamily="2" charset="0"/>
              </a:rPr>
              <a:t>En France, toutes  les espèces de rapaces nocturnes sont protégées par la loi de 1976 </a:t>
            </a:r>
            <a:r>
              <a:rPr lang="fr-FR" sz="2000" dirty="0">
                <a:latin typeface="Sitka Small Semibold" pitchFamily="2" charset="0"/>
                <a:cs typeface="Arial" charset="0"/>
              </a:rPr>
              <a:t>:</a:t>
            </a:r>
            <a:endParaRPr lang="fr-FR" sz="2000" dirty="0">
              <a:latin typeface="Sitka Small Semibold" pitchFamily="2" charset="0"/>
            </a:endParaRPr>
          </a:p>
          <a:p>
            <a:r>
              <a:rPr lang="fr-FR" sz="2000" dirty="0">
                <a:latin typeface="Sitka Small Semibold" pitchFamily="2" charset="0"/>
              </a:rPr>
              <a:t>(</a:t>
            </a:r>
            <a:r>
              <a:rPr lang="fr-FR" sz="2000" dirty="0">
                <a:latin typeface="Sitka Small Semibold" pitchFamily="2" charset="0"/>
                <a:cs typeface="Arial" charset="0"/>
              </a:rPr>
              <a:t>Art. L-211… du code rural)</a:t>
            </a:r>
          </a:p>
          <a:p>
            <a:endParaRPr lang="fr-FR" sz="2000" dirty="0">
              <a:latin typeface="Sitka Small Semibold" pitchFamily="2" charset="0"/>
            </a:endParaRPr>
          </a:p>
          <a:p>
            <a:r>
              <a:rPr lang="fr-FR" sz="2000" dirty="0">
                <a:latin typeface="Sitka Small Semibold" pitchFamily="2" charset="0"/>
              </a:rPr>
              <a:t>Sont interdits :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fr-FR" sz="2000" dirty="0">
                <a:solidFill>
                  <a:schemeClr val="hlink"/>
                </a:solidFill>
                <a:latin typeface="Arial" charset="0"/>
                <a:cs typeface="Arial" charset="0"/>
              </a:rPr>
              <a:t>	</a:t>
            </a:r>
            <a:r>
              <a:rPr lang="fr-FR" sz="2000" dirty="0">
                <a:latin typeface="Arial" charset="0"/>
                <a:cs typeface="Arial" charset="0"/>
              </a:rPr>
              <a:t>- </a:t>
            </a:r>
            <a:r>
              <a:rPr lang="fr-FR" sz="2000" dirty="0">
                <a:latin typeface="Sitka Small Semibold" pitchFamily="2" charset="0"/>
                <a:cs typeface="Arial" charset="0"/>
              </a:rPr>
              <a:t>destruction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fr-FR" sz="2000" dirty="0">
                <a:latin typeface="Sitka Small Semibold" pitchFamily="2" charset="0"/>
                <a:cs typeface="Arial" charset="0"/>
              </a:rPr>
              <a:t>	- capture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fr-FR" sz="2000" dirty="0">
                <a:latin typeface="Sitka Small Semibold" pitchFamily="2" charset="0"/>
                <a:cs typeface="Arial" charset="0"/>
              </a:rPr>
              <a:t>	- transport et détention (mort ou vivant)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fr-FR" sz="2000" dirty="0">
                <a:latin typeface="Sitka Small Semibold" pitchFamily="2" charset="0"/>
                <a:cs typeface="Arial" charset="0"/>
              </a:rPr>
              <a:t>	- perturbation intentionnelle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fr-FR" sz="2000" dirty="0">
                <a:latin typeface="Sitka Small Semibold" pitchFamily="2" charset="0"/>
                <a:cs typeface="Arial" charset="0"/>
              </a:rPr>
              <a:t>	- naturalisation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fr-FR" sz="2000" dirty="0">
                <a:latin typeface="Sitka Small Semibold" pitchFamily="2" charset="0"/>
                <a:cs typeface="Arial" charset="0"/>
              </a:rPr>
              <a:t>	- vente ou achat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pic>
        <p:nvPicPr>
          <p:cNvPr id="8" name="Image 6" descr="effraie_des_clochers_008_(clouee).jpg">
            <a:extLst>
              <a:ext uri="{FF2B5EF4-FFF2-40B4-BE49-F238E27FC236}">
                <a16:creationId xmlns:a16="http://schemas.microsoft.com/office/drawing/2014/main" id="{9FC39B17-E696-46E9-9041-63FD7BB84B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8545" y="4351865"/>
            <a:ext cx="3316235" cy="214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5" descr="12.bmp">
            <a:extLst>
              <a:ext uri="{FF2B5EF4-FFF2-40B4-BE49-F238E27FC236}">
                <a16:creationId xmlns:a16="http://schemas.microsoft.com/office/drawing/2014/main" id="{DA7DAB1B-62FF-4D31-8737-95BCF9E191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6680" y="2345266"/>
            <a:ext cx="3318102" cy="200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193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710587E5-60C5-4765-B963-02D3CEAD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734" y="3082261"/>
            <a:ext cx="4579452" cy="350480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rgbClr val="BDB9D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b="1" dirty="0">
                <a:latin typeface="Sitka Small Semibold" pitchFamily="2" charset="0"/>
              </a:rPr>
              <a:t>Fiche signalétique</a:t>
            </a:r>
            <a:endParaRPr lang="fr-FR" altLang="fr-FR" b="1" u="sng" dirty="0">
              <a:latin typeface="Sitka Small Semibold" pitchFamily="2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dirty="0">
                <a:latin typeface="Sitka Small Semibold" pitchFamily="2" charset="0"/>
              </a:rPr>
              <a:t>Longueur : 33 - 39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Poids : 290 - 255 g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Envergure : 91 - 95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Longévité : 5 - 10 ans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Habitat : clochers et cimetières et tous les vieux bâtiments tels que granges ou étables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L’Effraie des clochers (</a:t>
            </a:r>
            <a:r>
              <a:rPr lang="fr-FR" sz="2000" i="1" dirty="0" err="1">
                <a:latin typeface="Sitka Small Semibold" pitchFamily="2" charset="0"/>
              </a:rPr>
              <a:t>Tyto</a:t>
            </a:r>
            <a:r>
              <a:rPr lang="fr-FR" sz="2000" i="1" dirty="0">
                <a:latin typeface="Sitka Small Semibold" pitchFamily="2" charset="0"/>
              </a:rPr>
              <a:t> alba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  <a:p>
            <a:pPr algn="ctr"/>
            <a:r>
              <a:rPr lang="fr-FR" sz="2000" dirty="0">
                <a:latin typeface="Sitka Small Semibold" pitchFamily="2" charset="0"/>
              </a:rPr>
              <a:t>« La Dame Blanche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pic>
        <p:nvPicPr>
          <p:cNvPr id="9" name="Picture 5" descr="http://michel.hibon.free.fr/images/Chouette%20Effraie%201.JPG">
            <a:extLst>
              <a:ext uri="{FF2B5EF4-FFF2-40B4-BE49-F238E27FC236}">
                <a16:creationId xmlns:a16="http://schemas.microsoft.com/office/drawing/2014/main" id="{6964F82B-22BF-47C2-BF92-DDB29985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2548" y="0"/>
            <a:ext cx="4579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0016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2" y="1212789"/>
            <a:ext cx="63921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L’Effraie des clochers (</a:t>
            </a:r>
            <a:r>
              <a:rPr lang="fr-FR" sz="2000" i="1" dirty="0" err="1">
                <a:latin typeface="Sitka Small Semibold" pitchFamily="2" charset="0"/>
              </a:rPr>
              <a:t>Tyto</a:t>
            </a:r>
            <a:r>
              <a:rPr lang="fr-FR" sz="2000" i="1" dirty="0">
                <a:latin typeface="Sitka Small Semibold" pitchFamily="2" charset="0"/>
              </a:rPr>
              <a:t> alba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  <a:p>
            <a:pPr algn="ctr"/>
            <a:r>
              <a:rPr lang="fr-FR" sz="2000" dirty="0">
                <a:latin typeface="Sitka Small Semibold" pitchFamily="2" charset="0"/>
              </a:rPr>
              <a:t>« La Dame Blanche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7637E46-8407-4785-8208-F06F4E3C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/>
          <a:stretch>
            <a:fillRect/>
          </a:stretch>
        </p:blipFill>
        <p:spPr bwMode="auto">
          <a:xfrm>
            <a:off x="7628467" y="-2643"/>
            <a:ext cx="4563533" cy="68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28" descr="C:\WINDOWS\Bureau\Photo pour conf chouettes\pelotes.jpg">
            <a:extLst>
              <a:ext uri="{FF2B5EF4-FFF2-40B4-BE49-F238E27FC236}">
                <a16:creationId xmlns:a16="http://schemas.microsoft.com/office/drawing/2014/main" id="{A0049EBE-F77B-447E-9BAF-F2D0516BB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r="54838" b="11429"/>
          <a:stretch/>
        </p:blipFill>
        <p:spPr bwMode="auto">
          <a:xfrm>
            <a:off x="6978779" y="5174056"/>
            <a:ext cx="2247439" cy="145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372ADE-BC90-4812-B73E-585E2DC9B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99257"/>
            <a:ext cx="4003476" cy="255874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87186E-3646-48DF-84D9-A48BE040C9F5}"/>
              </a:ext>
            </a:extLst>
          </p:cNvPr>
          <p:cNvSpPr txBox="1"/>
          <p:nvPr/>
        </p:nvSpPr>
        <p:spPr>
          <a:xfrm>
            <a:off x="1209222" y="3082263"/>
            <a:ext cx="61661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800" dirty="0">
              <a:latin typeface="Sitka Small Semibold" pitchFamily="2" charset="0"/>
            </a:endParaRPr>
          </a:p>
          <a:p>
            <a:pPr marL="3086100" lvl="6" indent="-342900">
              <a:buFontTx/>
              <a:buChar char="-"/>
            </a:pPr>
            <a:r>
              <a:rPr lang="fr-FR" dirty="0">
                <a:latin typeface="Sitka Small Semibold" pitchFamily="2" charset="0"/>
              </a:rPr>
              <a:t>Proche de l’homme</a:t>
            </a:r>
          </a:p>
          <a:p>
            <a:pPr marL="342900" indent="-342900">
              <a:buFontTx/>
              <a:buChar char="-"/>
            </a:pPr>
            <a:endParaRPr lang="fr-FR" sz="1800" dirty="0">
              <a:latin typeface="Sitka Small Semibold" pitchFamily="2" charset="0"/>
            </a:endParaRPr>
          </a:p>
          <a:p>
            <a:pPr marL="3086100" lvl="6" indent="-342900">
              <a:buFontTx/>
              <a:buChar char="-"/>
            </a:pPr>
            <a:r>
              <a:rPr lang="fr-FR" dirty="0">
                <a:latin typeface="Sitka Small Semibold" pitchFamily="2" charset="0"/>
              </a:rPr>
              <a:t>Régime alimentaire par jour pour une famille   (2 adultes et 6 jeunes) :</a:t>
            </a:r>
          </a:p>
          <a:p>
            <a:pPr algn="ctr"/>
            <a:r>
              <a:rPr lang="fr-FR" sz="1800" dirty="0">
                <a:latin typeface="Sitka Small Semibold" pitchFamily="2" charset="0"/>
              </a:rPr>
              <a:t>	</a:t>
            </a:r>
          </a:p>
          <a:p>
            <a:pPr lvl="7"/>
            <a:r>
              <a:rPr lang="fr-FR" dirty="0">
                <a:latin typeface="Sitka Small Semibold" pitchFamily="2" charset="0"/>
              </a:rPr>
              <a:t>  </a:t>
            </a:r>
            <a:r>
              <a:rPr lang="fr-FR" dirty="0">
                <a:latin typeface="Sitka Small Semibold" pitchFamily="2" charset="0"/>
                <a:cs typeface="Arial" charset="0"/>
              </a:rPr>
              <a:t>1   oiseau</a:t>
            </a:r>
          </a:p>
          <a:p>
            <a:pPr lvl="7"/>
            <a:r>
              <a:rPr lang="fr-FR" dirty="0">
                <a:latin typeface="Sitka Small Semibold" pitchFamily="2" charset="0"/>
                <a:cs typeface="Arial" charset="0"/>
              </a:rPr>
              <a:t>  1   grenouille</a:t>
            </a:r>
          </a:p>
          <a:p>
            <a:pPr lvl="7"/>
            <a:r>
              <a:rPr lang="fr-FR" dirty="0">
                <a:latin typeface="Sitka Small Semibold" pitchFamily="2" charset="0"/>
                <a:cs typeface="Arial" charset="0"/>
              </a:rPr>
              <a:t>11   musaraignes</a:t>
            </a:r>
          </a:p>
          <a:p>
            <a:pPr lvl="7"/>
            <a:r>
              <a:rPr lang="fr-FR" dirty="0">
                <a:latin typeface="Sitka Small Semibold" pitchFamily="2" charset="0"/>
                <a:cs typeface="Arial" charset="0"/>
              </a:rPr>
              <a:t>  7   mulots</a:t>
            </a:r>
          </a:p>
          <a:p>
            <a:pPr lvl="7"/>
            <a:r>
              <a:rPr lang="fr-FR" dirty="0">
                <a:latin typeface="Sitka Small Semibold" pitchFamily="2" charset="0"/>
                <a:cs typeface="Arial" charset="0"/>
              </a:rPr>
              <a:t>21   campagnols</a:t>
            </a:r>
          </a:p>
          <a:p>
            <a:endParaRPr lang="fr-FR" dirty="0"/>
          </a:p>
        </p:txBody>
      </p:sp>
      <p:pic>
        <p:nvPicPr>
          <p:cNvPr id="10" name="effraie des clochers">
            <a:hlinkClick r:id="" action="ppaction://media"/>
            <a:extLst>
              <a:ext uri="{FF2B5EF4-FFF2-40B4-BE49-F238E27FC236}">
                <a16:creationId xmlns:a16="http://schemas.microsoft.com/office/drawing/2014/main" id="{B060FECF-E871-4772-A505-FA0F72A18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70" y="354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43"/>
    </mc:Choice>
    <mc:Fallback xmlns="">
      <p:transition spd="slow" advTm="9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710587E5-60C5-4765-B963-02D3CEAD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924" y="3046168"/>
            <a:ext cx="4579452" cy="30893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rgbClr val="BDB9D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b="1" dirty="0">
                <a:latin typeface="Sitka Small Semibold" pitchFamily="2" charset="0"/>
              </a:rPr>
              <a:t>Fiche signalétique</a:t>
            </a:r>
            <a:endParaRPr lang="fr-FR" altLang="fr-FR" b="1" u="sng" dirty="0">
              <a:latin typeface="Sitka Small Semibold" pitchFamily="2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dirty="0">
                <a:latin typeface="Sitka Small Semibold" pitchFamily="2" charset="0"/>
              </a:rPr>
              <a:t>Longueur : 37 - 46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Poids : 330 - 700 g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Envergure : 90 - 100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Longévité : jusqu’à 10 ans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Habitat : Tous les milieux mais préfère les bois et les forêts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Chouette hulotte (</a:t>
            </a:r>
            <a:r>
              <a:rPr lang="fr-FR" sz="2000" i="1" dirty="0">
                <a:latin typeface="Sitka Small Semibold" pitchFamily="2" charset="0"/>
              </a:rPr>
              <a:t>Strix </a:t>
            </a:r>
            <a:r>
              <a:rPr lang="fr-FR" sz="2000" i="1" dirty="0" err="1">
                <a:latin typeface="Sitka Small Semibold" pitchFamily="2" charset="0"/>
              </a:rPr>
              <a:t>aluco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  <a:p>
            <a:pPr algn="ctr"/>
            <a:r>
              <a:rPr lang="fr-FR" sz="2000" dirty="0">
                <a:latin typeface="Sitka Small Semibold" pitchFamily="2" charset="0"/>
              </a:rPr>
              <a:t>« Chat-huant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0B3069-9614-4DB0-877F-B838D8FC07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t="6332" r="6257" b="11680"/>
          <a:stretch/>
        </p:blipFill>
        <p:spPr>
          <a:xfrm>
            <a:off x="7537238" y="-1"/>
            <a:ext cx="465476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4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Chouette hulotte (</a:t>
            </a:r>
            <a:r>
              <a:rPr lang="fr-FR" sz="2000" i="1" dirty="0">
                <a:latin typeface="Sitka Small Semibold" pitchFamily="2" charset="0"/>
              </a:rPr>
              <a:t>Strix </a:t>
            </a:r>
            <a:r>
              <a:rPr lang="fr-FR" sz="2000" i="1" dirty="0" err="1">
                <a:latin typeface="Sitka Small Semibold" pitchFamily="2" charset="0"/>
              </a:rPr>
              <a:t>aluco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  <a:p>
            <a:pPr algn="ctr"/>
            <a:r>
              <a:rPr lang="fr-FR" sz="2000" dirty="0">
                <a:latin typeface="Sitka Small Semibold" pitchFamily="2" charset="0"/>
              </a:rPr>
              <a:t>« Chat-huant »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748FBA-05BC-4C97-AA0E-E092F43AA5DF}"/>
              </a:ext>
            </a:extLst>
          </p:cNvPr>
          <p:cNvSpPr txBox="1"/>
          <p:nvPr/>
        </p:nvSpPr>
        <p:spPr>
          <a:xfrm>
            <a:off x="1509378" y="3445857"/>
            <a:ext cx="5798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1800" dirty="0">
                <a:latin typeface="Sitka Small Semibold" pitchFamily="2" charset="0"/>
              </a:rPr>
              <a:t>Rapace nocturne le plus commun de France</a:t>
            </a:r>
          </a:p>
          <a:p>
            <a:endParaRPr lang="fr-FR" sz="1800" dirty="0">
              <a:latin typeface="Sitka Small Semibold" pitchFamily="2" charset="0"/>
            </a:endParaRPr>
          </a:p>
          <a:p>
            <a:pPr marL="3086100" lvl="6" indent="-342900">
              <a:buFontTx/>
              <a:buChar char="-"/>
            </a:pPr>
            <a:r>
              <a:rPr lang="fr-FR" dirty="0">
                <a:latin typeface="Sitka Small Semibold" pitchFamily="2" charset="0"/>
              </a:rPr>
              <a:t>Couple uni pour la vie, jusqu’à la mort d’un des partenaires</a:t>
            </a:r>
          </a:p>
          <a:p>
            <a:pPr marL="2171700" lvl="4" indent="-342900">
              <a:buFontTx/>
              <a:buChar char="-"/>
            </a:pPr>
            <a:endParaRPr lang="fr-FR" dirty="0">
              <a:latin typeface="Sitka Small Semibold" pitchFamily="2" charset="0"/>
            </a:endParaRPr>
          </a:p>
          <a:p>
            <a:pPr marL="3086100" lvl="6" indent="-342900">
              <a:buFontTx/>
              <a:buChar char="-"/>
            </a:pPr>
            <a:r>
              <a:rPr lang="fr-FR" dirty="0">
                <a:latin typeface="Sitka Small Semibold" pitchFamily="2" charset="0"/>
              </a:rPr>
              <a:t>Grand panel de cris</a:t>
            </a:r>
          </a:p>
          <a:p>
            <a:pPr marL="342900" indent="-342900">
              <a:buFontTx/>
              <a:buChar char="-"/>
            </a:pPr>
            <a:endParaRPr lang="fr-FR" sz="1800" dirty="0">
              <a:latin typeface="Sitka Small Semibold" pitchFamily="2" charset="0"/>
            </a:endParaRPr>
          </a:p>
          <a:p>
            <a:endParaRPr lang="fr-FR" dirty="0"/>
          </a:p>
        </p:txBody>
      </p:sp>
      <p:pic>
        <p:nvPicPr>
          <p:cNvPr id="11" name="Picture 6" descr="Chouette hulotte © Marcel Van der Tol">
            <a:extLst>
              <a:ext uri="{FF2B5EF4-FFF2-40B4-BE49-F238E27FC236}">
                <a16:creationId xmlns:a16="http://schemas.microsoft.com/office/drawing/2014/main" id="{1C9D79CF-9F24-48EB-8092-F93BA2FF7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bright="12000"/>
          </a:blip>
          <a:srcRect l="33971" t="1704" r="22866" b="1704"/>
          <a:stretch/>
        </p:blipFill>
        <p:spPr bwMode="auto">
          <a:xfrm>
            <a:off x="8047851" y="-100533"/>
            <a:ext cx="4144150" cy="695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F59532-FEE0-42F0-8E8D-798F0C748F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91" t="27097" r="60329" b="16526"/>
          <a:stretch/>
        </p:blipFill>
        <p:spPr>
          <a:xfrm>
            <a:off x="-909" y="4184980"/>
            <a:ext cx="4042611" cy="2673020"/>
          </a:xfrm>
          <a:prstGeom prst="rect">
            <a:avLst/>
          </a:prstGeom>
        </p:spPr>
      </p:pic>
      <p:pic>
        <p:nvPicPr>
          <p:cNvPr id="3" name="chouette hulotte">
            <a:hlinkClick r:id="" action="ppaction://media"/>
            <a:extLst>
              <a:ext uri="{FF2B5EF4-FFF2-40B4-BE49-F238E27FC236}">
                <a16:creationId xmlns:a16="http://schemas.microsoft.com/office/drawing/2014/main" id="{7BB18CBE-E328-47CD-8BB1-B50D6A65E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969" y="3445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73"/>
    </mc:Choice>
    <mc:Fallback xmlns="">
      <p:transition spd="slow" advTm="27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710587E5-60C5-4765-B963-02D3CEAD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734" y="3082261"/>
            <a:ext cx="4579452" cy="350480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rgbClr val="BDB9D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b="1" dirty="0">
                <a:latin typeface="Sitka Small Semibold" pitchFamily="2" charset="0"/>
              </a:rPr>
              <a:t>Fiche signalétique</a:t>
            </a:r>
            <a:endParaRPr lang="fr-FR" altLang="fr-FR" b="1" u="sng" dirty="0">
              <a:latin typeface="Sitka Small Semibold" pitchFamily="2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altLang="fr-FR" dirty="0">
                <a:latin typeface="Sitka Small Semibold" pitchFamily="2" charset="0"/>
              </a:rPr>
              <a:t>Longueur : 35 - 39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Poids : 250 - 300 g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Envergure : 85 - 100 cm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Longévité : 10 - 15 ans</a:t>
            </a:r>
            <a:br>
              <a:rPr lang="fr-FR" altLang="fr-FR" dirty="0">
                <a:latin typeface="Sitka Small Semibold" pitchFamily="2" charset="0"/>
              </a:rPr>
            </a:br>
            <a:r>
              <a:rPr lang="fr-FR" altLang="fr-FR" dirty="0">
                <a:latin typeface="Sitka Small Semibold" pitchFamily="2" charset="0"/>
              </a:rPr>
              <a:t>Habitat : Conifères et grosses haies proches d’espaces ouverts ou il peut chasser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D7C470-4389-47D5-9F43-6D3AB255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" y="270933"/>
            <a:ext cx="2247439" cy="1159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ED894-69E1-4E24-A873-4687C078E2B3}"/>
              </a:ext>
            </a:extLst>
          </p:cNvPr>
          <p:cNvSpPr txBox="1"/>
          <p:nvPr/>
        </p:nvSpPr>
        <p:spPr>
          <a:xfrm>
            <a:off x="867831" y="1212789"/>
            <a:ext cx="6669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1 – Espèces présentes en Bretagne</a:t>
            </a: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endParaRPr lang="fr-FR" sz="2000" dirty="0">
              <a:latin typeface="Sitka Small Semibold" pitchFamily="2" charset="0"/>
            </a:endParaRPr>
          </a:p>
          <a:p>
            <a:pPr algn="ctr"/>
            <a:r>
              <a:rPr lang="fr-FR" sz="2000" dirty="0">
                <a:latin typeface="Sitka Small Semibold" pitchFamily="2" charset="0"/>
              </a:rPr>
              <a:t>Le Hibou moyen-duc (</a:t>
            </a:r>
            <a:r>
              <a:rPr lang="fr-FR" sz="2000" i="1" dirty="0" err="1">
                <a:latin typeface="Sitka Small Semibold" pitchFamily="2" charset="0"/>
              </a:rPr>
              <a:t>Asio</a:t>
            </a:r>
            <a:r>
              <a:rPr lang="fr-FR" sz="2000" i="1" dirty="0">
                <a:latin typeface="Sitka Small Semibold" pitchFamily="2" charset="0"/>
              </a:rPr>
              <a:t> </a:t>
            </a:r>
            <a:r>
              <a:rPr lang="fr-FR" sz="2000" i="1" dirty="0" err="1">
                <a:latin typeface="Sitka Small Semibold" pitchFamily="2" charset="0"/>
              </a:rPr>
              <a:t>otus</a:t>
            </a:r>
            <a:r>
              <a:rPr lang="fr-FR" sz="2000" dirty="0">
                <a:latin typeface="Sitka Small Semibold" pitchFamily="2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EC4270-5FA4-4B21-B850-86FF492D303E}"/>
              </a:ext>
            </a:extLst>
          </p:cNvPr>
          <p:cNvSpPr txBox="1"/>
          <p:nvPr/>
        </p:nvSpPr>
        <p:spPr>
          <a:xfrm>
            <a:off x="2605201" y="333517"/>
            <a:ext cx="465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itka Small Semibold" pitchFamily="2" charset="0"/>
              </a:rPr>
              <a:t>Formation</a:t>
            </a:r>
          </a:p>
          <a:p>
            <a:pPr algn="ctr"/>
            <a:r>
              <a:rPr lang="fr-FR" dirty="0">
                <a:latin typeface="Sitka Small Semibold" pitchFamily="2" charset="0"/>
              </a:rPr>
              <a:t>Rapace nocturnes – 4 mars 2022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1BC81ABF-1BEF-47F5-B241-211D31718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1"/>
          <a:stretch>
            <a:fillRect/>
          </a:stretch>
        </p:blipFill>
        <p:spPr bwMode="auto">
          <a:xfrm>
            <a:off x="7731236" y="0"/>
            <a:ext cx="446076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5647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1364</Words>
  <Application>Microsoft Office PowerPoint</Application>
  <PresentationFormat>Grand écran</PresentationFormat>
  <Paragraphs>302</Paragraphs>
  <Slides>23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Sitka Small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Mx RUIZ</dc:creator>
  <cp:lastModifiedBy>Mx RUIZ</cp:lastModifiedBy>
  <cp:revision>9</cp:revision>
  <dcterms:created xsi:type="dcterms:W3CDTF">2022-02-18T14:36:03Z</dcterms:created>
  <dcterms:modified xsi:type="dcterms:W3CDTF">2022-03-02T12:38:40Z</dcterms:modified>
</cp:coreProperties>
</file>